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305" r:id="rId5"/>
    <p:sldId id="296" r:id="rId6"/>
    <p:sldId id="306" r:id="rId7"/>
    <p:sldId id="259" r:id="rId8"/>
    <p:sldId id="323" r:id="rId9"/>
    <p:sldId id="313" r:id="rId10"/>
    <p:sldId id="320" r:id="rId11"/>
    <p:sldId id="331" r:id="rId12"/>
    <p:sldId id="332" r:id="rId13"/>
    <p:sldId id="333" r:id="rId14"/>
    <p:sldId id="334" r:id="rId15"/>
    <p:sldId id="335" r:id="rId16"/>
    <p:sldId id="344" r:id="rId17"/>
    <p:sldId id="324" r:id="rId18"/>
    <p:sldId id="325" r:id="rId19"/>
    <p:sldId id="294" r:id="rId20"/>
    <p:sldId id="326" r:id="rId21"/>
    <p:sldId id="327" r:id="rId22"/>
    <p:sldId id="329" r:id="rId23"/>
    <p:sldId id="330" r:id="rId24"/>
    <p:sldId id="336" r:id="rId25"/>
    <p:sldId id="337" r:id="rId26"/>
    <p:sldId id="338" r:id="rId27"/>
    <p:sldId id="339" r:id="rId28"/>
    <p:sldId id="340" r:id="rId29"/>
    <p:sldId id="341" r:id="rId30"/>
    <p:sldId id="342" r:id="rId31"/>
    <p:sldId id="343" r:id="rId32"/>
    <p:sldId id="345" r:id="rId33"/>
    <p:sldId id="347" r:id="rId34"/>
    <p:sldId id="346" r:id="rId35"/>
    <p:sldId id="316" r:id="rId36"/>
  </p:sldIdLst>
  <p:sldSz cx="12192000" cy="6858000"/>
  <p:notesSz cx="6858000" cy="9144000"/>
  <p:defaultTex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eu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879" autoAdjust="0"/>
  </p:normalViewPr>
  <p:slideViewPr>
    <p:cSldViewPr snapToGrid="0">
      <p:cViewPr>
        <p:scale>
          <a:sx n="64" d="100"/>
          <a:sy n="64" d="100"/>
        </p:scale>
        <p:origin x="978"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394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835A2FAA-00D7-4906-94FC-52F75B867E12}" type="datetime1">
              <a:rPr lang="fr-FR" smtClean="0"/>
              <a:t>12/06/2023</a:t>
            </a:fld>
            <a:endParaRPr lang="fr-FR" dirty="0"/>
          </a:p>
        </p:txBody>
      </p:sp>
      <p:sp>
        <p:nvSpPr>
          <p:cNvPr id="4" name="Espace réservé du pied de page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5" name="Espace réservé du numéro de diapositive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17369B77-94AB-0344-9EBF-9DB9EE8D3ABC}" type="slidenum">
              <a:rPr lang="fr-FR" smtClean="0"/>
              <a:t>‹#›</a:t>
            </a:fld>
            <a:endParaRPr lang="fr-FR"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fld id="{E80C4560-5FBB-485D-BE83-008463A93D3F}" type="datetime1">
              <a:rPr lang="fr-FR" smtClean="0"/>
              <a:pPr/>
              <a:t>12/06/2023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a:t>Modifiez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0775476F-A808-1F46-A368-07984F6DA22E}" type="slidenum">
              <a:rPr lang="fr-FR" smtClean="0"/>
              <a:t>‹#›</a:t>
            </a:fld>
            <a:endParaRPr lang="fr-FR"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0775476F-A808-1F46-A368-07984F6DA22E}" type="slidenum">
              <a:rPr lang="fr-FR" smtClean="0"/>
              <a:t>1</a:t>
            </a:fld>
            <a:endParaRPr lang="fr-FR" dirty="0"/>
          </a:p>
        </p:txBody>
      </p:sp>
    </p:spTree>
    <p:extLst>
      <p:ext uri="{BB962C8B-B14F-4D97-AF65-F5344CB8AC3E}">
        <p14:creationId xmlns:p14="http://schemas.microsoft.com/office/powerpoint/2010/main" val="283061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0775476F-A808-1F46-A368-07984F6DA22E}" type="slidenum">
              <a:rPr lang="fr-FR" smtClean="0"/>
              <a:t>2</a:t>
            </a:fld>
            <a:endParaRPr lang="fr-FR" dirty="0"/>
          </a:p>
        </p:txBody>
      </p:sp>
    </p:spTree>
    <p:extLst>
      <p:ext uri="{BB962C8B-B14F-4D97-AF65-F5344CB8AC3E}">
        <p14:creationId xmlns:p14="http://schemas.microsoft.com/office/powerpoint/2010/main" val="327023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0775476F-A808-1F46-A368-07984F6DA22E}" type="slidenum">
              <a:rPr lang="fr-FR" smtClean="0"/>
              <a:t>4</a:t>
            </a:fld>
            <a:endParaRPr lang="fr-FR" dirty="0"/>
          </a:p>
        </p:txBody>
      </p:sp>
    </p:spTree>
    <p:extLst>
      <p:ext uri="{BB962C8B-B14F-4D97-AF65-F5344CB8AC3E}">
        <p14:creationId xmlns:p14="http://schemas.microsoft.com/office/powerpoint/2010/main" val="1242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0775476F-A808-1F46-A368-07984F6DA22E}" type="slidenum">
              <a:rPr lang="fr-FR" smtClean="0"/>
              <a:t>8</a:t>
            </a:fld>
            <a:endParaRPr lang="fr-FR" dirty="0"/>
          </a:p>
        </p:txBody>
      </p:sp>
    </p:spTree>
    <p:extLst>
      <p:ext uri="{BB962C8B-B14F-4D97-AF65-F5344CB8AC3E}">
        <p14:creationId xmlns:p14="http://schemas.microsoft.com/office/powerpoint/2010/main" val="371951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0775476F-A808-1F46-A368-07984F6DA22E}" type="slidenum">
              <a:rPr lang="fr-FR" smtClean="0"/>
              <a:t>14</a:t>
            </a:fld>
            <a:endParaRPr lang="fr-FR" dirty="0"/>
          </a:p>
        </p:txBody>
      </p:sp>
    </p:spTree>
    <p:extLst>
      <p:ext uri="{BB962C8B-B14F-4D97-AF65-F5344CB8AC3E}">
        <p14:creationId xmlns:p14="http://schemas.microsoft.com/office/powerpoint/2010/main" val="310186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0775476F-A808-1F46-A368-07984F6DA22E}" type="slidenum">
              <a:rPr lang="fr-FR" smtClean="0"/>
              <a:t>21</a:t>
            </a:fld>
            <a:endParaRPr lang="fr-FR" dirty="0"/>
          </a:p>
        </p:txBody>
      </p:sp>
    </p:spTree>
    <p:extLst>
      <p:ext uri="{BB962C8B-B14F-4D97-AF65-F5344CB8AC3E}">
        <p14:creationId xmlns:p14="http://schemas.microsoft.com/office/powerpoint/2010/main" val="201922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0775476F-A808-1F46-A368-07984F6DA22E}" type="slidenum">
              <a:rPr lang="fr-FR" smtClean="0"/>
              <a:t>32</a:t>
            </a:fld>
            <a:endParaRPr lang="fr-FR" dirty="0"/>
          </a:p>
        </p:txBody>
      </p:sp>
    </p:spTree>
    <p:extLst>
      <p:ext uri="{BB962C8B-B14F-4D97-AF65-F5344CB8AC3E}">
        <p14:creationId xmlns:p14="http://schemas.microsoft.com/office/powerpoint/2010/main" val="2140470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tx2"/>
        </a:solidFill>
        <a:effectLst/>
      </p:bgPr>
    </p:bg>
    <p:spTree>
      <p:nvGrpSpPr>
        <p:cNvPr id="1" name=""/>
        <p:cNvGrpSpPr/>
        <p:nvPr/>
      </p:nvGrpSpPr>
      <p:grpSpPr>
        <a:xfrm>
          <a:off x="0" y="0"/>
          <a:ext cx="0" cy="0"/>
          <a:chOff x="0" y="0"/>
          <a:chExt cx="0" cy="0"/>
        </a:xfrm>
      </p:grpSpPr>
      <p:pic>
        <p:nvPicPr>
          <p:cNvPr id="5" name="Image 4" descr="Image contenant du texte, une plante&#10;&#10;Description générée automatiquement">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e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cxnSp>
        <p:nvCxnSpPr>
          <p:cNvPr id="9" name="Connecteur droit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Image 10" descr="Image contenant du texte&#10;&#10;Description générée automatiquement">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e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3" name="Image 12" descr="Image contenant des articles en céramique, de la porcelaine&#10;&#10;Description générée automatiquement">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Imag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r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rtlCol="0" anchor="b">
            <a:noAutofit/>
          </a:bodyPr>
          <a:lstStyle>
            <a:lvl1pPr algn="ctr">
              <a:defRPr lang="fr-FR" sz="4600"/>
            </a:lvl1pPr>
          </a:lstStyle>
          <a:p>
            <a:pPr rtl="0"/>
            <a:r>
              <a:rPr lang="en-US"/>
              <a:t>Click to edit Master title style</a:t>
            </a:r>
            <a:endParaRPr lang="fr-FR"/>
          </a:p>
        </p:txBody>
      </p:sp>
      <p:sp>
        <p:nvSpPr>
          <p:cNvPr id="3" name="Sous-titr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rtlCol="0"/>
          <a:lstStyle>
            <a:lvl1pPr marL="0" indent="0" algn="ctr">
              <a:buNone/>
              <a:defRPr lang="fr-FR" sz="2400"/>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rtl="0"/>
            <a:r>
              <a:rPr lang="en-US"/>
              <a:t>Click to edit Master subtitle style</a:t>
            </a:r>
            <a:endParaRPr lang="fr-F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re et contenu">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9" name="Image 8" descr="Image contenant un tissu&#10;&#10;Description générée automatiquement">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3" name="Image 12" descr="Image contenant une fleur, une plante&#10;&#10;Description générée automatiquement">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r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rtlCol="0"/>
          <a:lstStyle>
            <a:lvl1pPr algn="ctr">
              <a:defRPr lang="fr-FR">
                <a:latin typeface="Baskerville" panose="02020502070401020303" pitchFamily="18" charset="0"/>
                <a:ea typeface="Baskerville" panose="02020502070401020303" pitchFamily="18" charset="0"/>
              </a:defRPr>
            </a:lvl1pPr>
          </a:lstStyle>
          <a:p>
            <a:pPr rtl="0"/>
            <a:r>
              <a:rPr lang="en-US"/>
              <a:t>Click to edit Master title style</a:t>
            </a:r>
            <a:endParaRPr lang="fr-F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rtlCol="0"/>
          <a:lstStyle>
            <a:lvl1pPr>
              <a:defRPr lang="fr-FR">
                <a:latin typeface="Gill Sans Nova Light" panose="020F0302020204030204" pitchFamily="34" charset="0"/>
                <a:cs typeface="Gill Sans Nova Light" panose="020F0302020204030204" pitchFamily="34" charset="0"/>
              </a:defRPr>
            </a:lvl1pPr>
            <a:lvl2pPr>
              <a:defRPr lang="fr-FR">
                <a:latin typeface="Gill Sans Nova Light" panose="020F0302020204030204" pitchFamily="34" charset="0"/>
                <a:cs typeface="Gill Sans Nova Light" panose="020F0302020204030204" pitchFamily="34" charset="0"/>
              </a:defRPr>
            </a:lvl2pPr>
            <a:lvl3pPr>
              <a:defRPr lang="fr-FR">
                <a:latin typeface="Gill Sans Nova Light" panose="020F0302020204030204" pitchFamily="34" charset="0"/>
                <a:cs typeface="Gill Sans Nova Light" panose="020F0302020204030204" pitchFamily="34" charset="0"/>
              </a:defRPr>
            </a:lvl3pPr>
            <a:lvl4pPr>
              <a:defRPr lang="fr-FR">
                <a:latin typeface="Gill Sans Nova Light" panose="020F0302020204030204" pitchFamily="34" charset="0"/>
                <a:cs typeface="Gill Sans Nova Light" panose="020F0302020204030204" pitchFamily="34" charset="0"/>
              </a:defRPr>
            </a:lvl4pPr>
            <a:lvl5pPr>
              <a:defRPr lang="fr-FR">
                <a:latin typeface="Gill Sans Nova Light" panose="020F0302020204030204" pitchFamily="34" charset="0"/>
                <a:cs typeface="Gill Sans Nova Light" panose="020F0302020204030204" pitchFamily="34" charset="0"/>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14" name="Espace réservé du pied de page 13">
            <a:extLst>
              <a:ext uri="{FF2B5EF4-FFF2-40B4-BE49-F238E27FC236}">
                <a16:creationId xmlns:a16="http://schemas.microsoft.com/office/drawing/2014/main" id="{C6C79F3B-6B68-BA3C-6CBE-C26E339E450E}"/>
              </a:ext>
            </a:extLst>
          </p:cNvPr>
          <p:cNvSpPr>
            <a:spLocks noGrp="1"/>
          </p:cNvSpPr>
          <p:nvPr>
            <p:ph type="ftr" sz="quarter" idx="10"/>
          </p:nvPr>
        </p:nvSpPr>
        <p:spPr/>
        <p:txBody>
          <a:bodyPr rtlCol="0"/>
          <a:lstStyle>
            <a:defPPr>
              <a:defRPr lang="fr-FR"/>
            </a:defPPr>
          </a:lstStyle>
          <a:p>
            <a:pPr rtl="0"/>
            <a:r>
              <a:rPr lang="fr-FR"/>
              <a:t>Titre de la présentation</a:t>
            </a:r>
            <a:endParaRPr lang="fr-FR" dirty="0"/>
          </a:p>
        </p:txBody>
      </p:sp>
      <p:sp>
        <p:nvSpPr>
          <p:cNvPr id="15" name="Espace réservé du numéro de diapositive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a:t>
            </a:fld>
            <a:endParaRPr lang="fr-FR"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Mise en page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0" name="Image 9" descr="Image contenant un mollusque, un insecte&#10;&#10;Description générée automatiquement">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r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rtlCol="0"/>
          <a:lstStyle>
            <a:lvl1pPr algn="ctr">
              <a:defRPr lang="fr-FR"/>
            </a:lvl1pPr>
          </a:lstStyle>
          <a:p>
            <a:pPr rtl="0"/>
            <a:r>
              <a:rPr lang="en-US"/>
              <a:t>Click to edit Master title style</a:t>
            </a:r>
            <a:endParaRPr lang="fr-FR"/>
          </a:p>
        </p:txBody>
      </p:sp>
      <p:sp>
        <p:nvSpPr>
          <p:cNvPr id="3" name="Espace réservé du pied de page 2">
            <a:extLst>
              <a:ext uri="{FF2B5EF4-FFF2-40B4-BE49-F238E27FC236}">
                <a16:creationId xmlns:a16="http://schemas.microsoft.com/office/drawing/2014/main" id="{E158D7F8-0920-52BA-580D-07249122876C}"/>
              </a:ext>
            </a:extLst>
          </p:cNvPr>
          <p:cNvSpPr>
            <a:spLocks noGrp="1"/>
          </p:cNvSpPr>
          <p:nvPr>
            <p:ph type="ftr" sz="quarter" idx="10"/>
          </p:nvPr>
        </p:nvSpPr>
        <p:spPr/>
        <p:txBody>
          <a:bodyPr rtlCol="0"/>
          <a:lstStyle>
            <a:defPPr>
              <a:defRPr lang="fr-FR"/>
            </a:defPPr>
          </a:lstStyle>
          <a:p>
            <a:pPr rtl="0"/>
            <a:r>
              <a:rPr lang="fr-FR"/>
              <a:t>Titre de la présentation</a:t>
            </a:r>
            <a:endParaRPr lang="fr-FR" dirty="0"/>
          </a:p>
        </p:txBody>
      </p:sp>
      <p:sp>
        <p:nvSpPr>
          <p:cNvPr id="4" name="Espace réservé du numéro de diapositive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a:t>
            </a:fld>
            <a:endParaRPr lang="fr-FR" dirty="0"/>
          </a:p>
        </p:txBody>
      </p:sp>
      <p:sp>
        <p:nvSpPr>
          <p:cNvPr id="12" name="Espace réservé du contenu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rtlCol="0"/>
          <a:lstStyle>
            <a:defPPr>
              <a:defRPr lang="fr-FR"/>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36" name="Image 35" descr="Gros plan d’un arbre&#10;&#10;Description générée automatiquement avec un niveau de confiance moyen">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r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rtlCol="0"/>
          <a:lstStyle>
            <a:defPPr>
              <a:defRPr lang="fr-FR"/>
            </a:defPPr>
          </a:lstStyle>
          <a:p>
            <a:pPr rtl="0"/>
            <a:r>
              <a:rPr lang="en-US"/>
              <a:t>Click to edit Master title style</a:t>
            </a:r>
            <a:endParaRPr lang="fr-FR"/>
          </a:p>
        </p:txBody>
      </p:sp>
      <p:sp>
        <p:nvSpPr>
          <p:cNvPr id="8" name="Espace réservé du pied de page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9" name="Espace réservé du numéro de diapositive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a:t>
            </a:fld>
            <a:endParaRPr lang="fr-FR" dirty="0"/>
          </a:p>
        </p:txBody>
      </p:sp>
      <p:sp>
        <p:nvSpPr>
          <p:cNvPr id="29" name="Espace réservé du texte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rtlCol="0" anchor="b">
            <a:normAutofit/>
          </a:bodyPr>
          <a:lstStyle>
            <a:lvl1pPr marL="0" indent="0">
              <a:buFont typeface="Arial" panose="020B0604020202020204" pitchFamily="34" charset="0"/>
              <a:buNone/>
              <a:defRPr lang="fr-FR" sz="20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en-US"/>
              <a:t>Click to edit Master text styles</a:t>
            </a:r>
          </a:p>
        </p:txBody>
      </p:sp>
      <p:sp>
        <p:nvSpPr>
          <p:cNvPr id="30" name="Espace réservé du contenu 3">
            <a:extLst>
              <a:ext uri="{FF2B5EF4-FFF2-40B4-BE49-F238E27FC236}">
                <a16:creationId xmlns:a16="http://schemas.microsoft.com/office/drawing/2014/main" id="{0017BF0C-B2B7-932F-A9AE-5BFAE4AB5C4D}"/>
              </a:ext>
            </a:extLst>
          </p:cNvPr>
          <p:cNvSpPr>
            <a:spLocks noGrp="1"/>
          </p:cNvSpPr>
          <p:nvPr>
            <p:ph sz="half" idx="2" hasCustomPrompt="1"/>
          </p:nvPr>
        </p:nvSpPr>
        <p:spPr>
          <a:xfrm>
            <a:off x="6289612" y="2770632"/>
            <a:ext cx="5065776" cy="1554480"/>
          </a:xfrm>
        </p:spPr>
        <p:txBody>
          <a:bodyPr rtlCol="0">
            <a:normAutofit/>
          </a:bodyPr>
          <a:lstStyle>
            <a:lvl1pPr marL="228600" indent="-228600">
              <a:buClr>
                <a:srgbClr val="73292A"/>
              </a:buClr>
              <a:buFont typeface="Arial" panose="020B0604020202020204" pitchFamily="34" charset="0"/>
              <a:buChar char="•"/>
              <a:defRPr lang="fr-FR" sz="1600"/>
            </a:lvl1pPr>
            <a:lvl2pPr marL="685800" indent="-228600">
              <a:buClr>
                <a:srgbClr val="73292A"/>
              </a:buClr>
              <a:buFont typeface="Arial" panose="020B0604020202020204" pitchFamily="34" charset="0"/>
              <a:buChar char="•"/>
              <a:defRPr lang="fr-FR" sz="1400"/>
            </a:lvl2pPr>
            <a:lvl3pPr marL="1143000" indent="-228600">
              <a:buClr>
                <a:srgbClr val="73292A"/>
              </a:buClr>
              <a:buFont typeface="Arial" panose="020B0604020202020204" pitchFamily="34" charset="0"/>
              <a:buChar char="•"/>
              <a:defRPr lang="fr-FR" sz="1200"/>
            </a:lvl3pPr>
            <a:lvl4pPr marL="1600200" indent="-228600">
              <a:buClr>
                <a:srgbClr val="73292A"/>
              </a:buClr>
              <a:buFont typeface="Arial" panose="020B0604020202020204" pitchFamily="34" charset="0"/>
              <a:buChar char="•"/>
              <a:defRPr lang="fr-FR" sz="1100"/>
            </a:lvl4pPr>
            <a:lvl5pPr marL="2057400" indent="-228600">
              <a:buClr>
                <a:srgbClr val="73292A"/>
              </a:buClr>
              <a:buFont typeface="Arial" panose="020B0604020202020204" pitchFamily="34" charset="0"/>
              <a:buChar char="•"/>
              <a:defRPr lang="fr-FR" sz="1100"/>
            </a:lvl5pPr>
          </a:lstStyle>
          <a:p>
            <a:pPr lvl="0" rtl="0"/>
            <a:r>
              <a:rPr lang="fr-FR" dirty="0"/>
              <a:t>Modifiez les styles du texte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31" name="Espace réservé du texte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rtlCol="0" anchor="b">
            <a:normAutofit/>
          </a:bodyPr>
          <a:lstStyle>
            <a:lvl1pPr marL="0" indent="0">
              <a:buFont typeface="Arial" panose="020B0604020202020204" pitchFamily="34" charset="0"/>
              <a:buNone/>
              <a:defRPr lang="fr-FR" sz="20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en-US"/>
              <a:t>Click to edit Master text styles</a:t>
            </a:r>
          </a:p>
        </p:txBody>
      </p:sp>
      <p:sp>
        <p:nvSpPr>
          <p:cNvPr id="32" name="Espace réservé du contenu 5">
            <a:extLst>
              <a:ext uri="{FF2B5EF4-FFF2-40B4-BE49-F238E27FC236}">
                <a16:creationId xmlns:a16="http://schemas.microsoft.com/office/drawing/2014/main" id="{9BEB2D80-6263-5794-6A1A-CFF345F7A92E}"/>
              </a:ext>
            </a:extLst>
          </p:cNvPr>
          <p:cNvSpPr>
            <a:spLocks noGrp="1"/>
          </p:cNvSpPr>
          <p:nvPr>
            <p:ph sz="quarter" idx="4" hasCustomPrompt="1"/>
          </p:nvPr>
        </p:nvSpPr>
        <p:spPr>
          <a:xfrm>
            <a:off x="6289612" y="4791456"/>
            <a:ext cx="5065776" cy="1408176"/>
          </a:xfrm>
        </p:spPr>
        <p:txBody>
          <a:bodyPr rtlCol="0">
            <a:normAutofit/>
          </a:bodyPr>
          <a:lstStyle>
            <a:lvl1pPr>
              <a:buClr>
                <a:srgbClr val="73292A"/>
              </a:buClr>
              <a:defRPr lang="fr-FR" sz="1600"/>
            </a:lvl1pPr>
            <a:lvl2pPr>
              <a:buClr>
                <a:srgbClr val="73292A"/>
              </a:buClr>
              <a:defRPr lang="fr-FR" sz="1400"/>
            </a:lvl2pPr>
            <a:lvl3pPr>
              <a:buClr>
                <a:srgbClr val="73292A"/>
              </a:buClr>
              <a:defRPr lang="fr-FR" sz="1200"/>
            </a:lvl3pPr>
            <a:lvl4pPr>
              <a:buClr>
                <a:srgbClr val="73292A"/>
              </a:buClr>
              <a:defRPr lang="fr-FR" sz="1100"/>
            </a:lvl4pPr>
            <a:lvl5pPr>
              <a:buClr>
                <a:srgbClr val="73292A"/>
              </a:buClr>
              <a:defRPr lang="fr-FR" sz="1100"/>
            </a:lvl5pPr>
          </a:lstStyle>
          <a:p>
            <a:pPr lvl="0" rtl="0"/>
            <a:r>
              <a:rPr lang="fr-FR" dirty="0"/>
              <a:t>Modifiez les styles du texte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pic>
        <p:nvPicPr>
          <p:cNvPr id="38" name="Image 37" descr="Groupe de fleurs&#10;&#10;Description générée automatiquement avec un faible niveau de confia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Espace réservé du texte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rtlCol="0" anchor="ctr">
            <a:normAutofit/>
          </a:bodyPr>
          <a:lstStyle>
            <a:lvl1pPr marL="0" indent="0" algn="ctr">
              <a:spcBef>
                <a:spcPts val="0"/>
              </a:spcBef>
              <a:buNone/>
              <a:defRPr lang="fr-FR" sz="30000">
                <a:solidFill>
                  <a:schemeClr val="bg1"/>
                </a:solidFill>
                <a:latin typeface="+mj-lt"/>
              </a:defRPr>
            </a:lvl1pPr>
          </a:lstStyle>
          <a:p>
            <a:pPr lvl="0" rtl="0"/>
            <a:r>
              <a:rPr lang="fr-FR"/>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a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cxnSp>
        <p:nvCxnSpPr>
          <p:cNvPr id="12" name="Connecteur droit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Image 13" descr="Image contenant un mollusque, un insecte&#10;&#10;Description générée automatiquement">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r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rtlCol="0"/>
          <a:lstStyle>
            <a:lvl1pPr algn="ctr">
              <a:defRPr lang="fr-FR"/>
            </a:lvl1pPr>
          </a:lstStyle>
          <a:p>
            <a:pPr rtl="0"/>
            <a:r>
              <a:rPr lang="en-US"/>
              <a:t>Click to edit Master title style</a:t>
            </a:r>
            <a:endParaRPr lang="fr-FR"/>
          </a:p>
        </p:txBody>
      </p:sp>
      <p:sp>
        <p:nvSpPr>
          <p:cNvPr id="3" name="Espace réservé du texte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rtlCol="0" anchor="b">
            <a:normAutofit/>
          </a:bodyPr>
          <a:lstStyle>
            <a:lvl1pPr marL="0" indent="0">
              <a:buNone/>
              <a:defRPr lang="fr-FR" sz="20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en-US"/>
              <a:t>Click to edit Master text styles</a:t>
            </a:r>
          </a:p>
        </p:txBody>
      </p:sp>
      <p:sp>
        <p:nvSpPr>
          <p:cNvPr id="4" name="Espace réservé du contenu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rtlCol="0">
            <a:normAutofit/>
          </a:bodyPr>
          <a:lstStyle>
            <a:lvl1pPr marL="228600" indent="-228600">
              <a:buClr>
                <a:srgbClr val="73292A"/>
              </a:buClr>
              <a:buFont typeface="Arial" panose="020B0604020202020204" pitchFamily="34" charset="0"/>
              <a:buChar char="•"/>
              <a:defRPr lang="fr-FR" sz="1600"/>
            </a:lvl1pPr>
            <a:lvl2pPr marL="685800" indent="-228600">
              <a:buClr>
                <a:srgbClr val="73292A"/>
              </a:buClr>
              <a:buFont typeface="Arial" panose="020B0604020202020204" pitchFamily="34" charset="0"/>
              <a:buChar char="•"/>
              <a:defRPr lang="fr-FR" sz="1400"/>
            </a:lvl2pPr>
            <a:lvl3pPr marL="1143000" indent="-228600">
              <a:buClr>
                <a:srgbClr val="73292A"/>
              </a:buClr>
              <a:buFont typeface="Arial" panose="020B0604020202020204" pitchFamily="34" charset="0"/>
              <a:buChar char="•"/>
              <a:defRPr lang="fr-FR" sz="1200"/>
            </a:lvl3pPr>
            <a:lvl4pPr marL="1600200" indent="-228600">
              <a:buClr>
                <a:srgbClr val="73292A"/>
              </a:buClr>
              <a:buFont typeface="Arial" panose="020B0604020202020204" pitchFamily="34" charset="0"/>
              <a:buChar char="•"/>
              <a:defRPr lang="fr-FR" sz="1100"/>
            </a:lvl4pPr>
            <a:lvl5pPr marL="2057400" indent="-228600">
              <a:buClr>
                <a:srgbClr val="73292A"/>
              </a:buClr>
              <a:buFont typeface="Arial" panose="020B0604020202020204" pitchFamily="34" charset="0"/>
              <a:buChar char="•"/>
              <a:defRPr lang="fr-FR" sz="11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5" name="Espace réservé du texte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498848" y="2161563"/>
            <a:ext cx="3200400" cy="427797"/>
          </a:xfrm>
        </p:spPr>
        <p:txBody>
          <a:bodyPr rtlCol="0" anchor="b">
            <a:normAutofit/>
          </a:bodyPr>
          <a:lstStyle>
            <a:lvl1pPr marL="0" indent="0">
              <a:buNone/>
              <a:defRPr lang="fr-FR" sz="20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 du masque</a:t>
            </a:r>
          </a:p>
        </p:txBody>
      </p:sp>
      <p:sp>
        <p:nvSpPr>
          <p:cNvPr id="6" name="Espace réservé du contenu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rtlCol="0">
            <a:normAutofit/>
          </a:bodyPr>
          <a:lstStyle>
            <a:lvl1pPr>
              <a:buClr>
                <a:srgbClr val="73292A"/>
              </a:buClr>
              <a:defRPr lang="fr-FR" sz="1600"/>
            </a:lvl1pPr>
            <a:lvl2pPr>
              <a:buClr>
                <a:srgbClr val="73292A"/>
              </a:buClr>
              <a:defRPr lang="fr-FR" sz="1400"/>
            </a:lvl2pPr>
            <a:lvl3pPr>
              <a:buClr>
                <a:srgbClr val="73292A"/>
              </a:buClr>
              <a:defRPr lang="fr-FR" sz="1200"/>
            </a:lvl3pPr>
            <a:lvl4pPr>
              <a:buClr>
                <a:srgbClr val="73292A"/>
              </a:buClr>
              <a:defRPr lang="fr-FR" sz="1100"/>
            </a:lvl4pPr>
            <a:lvl5pPr>
              <a:buClr>
                <a:srgbClr val="73292A"/>
              </a:buClr>
              <a:defRPr lang="fr-FR" sz="11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8" name="Espace réservé du pied de page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9" name="Espace réservé du numéro de diapositive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a:t>
            </a:fld>
            <a:endParaRPr lang="fr-FR" dirty="0"/>
          </a:p>
        </p:txBody>
      </p:sp>
      <p:sp>
        <p:nvSpPr>
          <p:cNvPr id="15" name="Espace réservé du texte 4">
            <a:extLst>
              <a:ext uri="{FF2B5EF4-FFF2-40B4-BE49-F238E27FC236}">
                <a16:creationId xmlns:a16="http://schemas.microsoft.com/office/drawing/2014/main" id="{F270D939-D128-D431-82CE-9C15D5A7AA9A}"/>
              </a:ext>
            </a:extLst>
          </p:cNvPr>
          <p:cNvSpPr>
            <a:spLocks noGrp="1"/>
          </p:cNvSpPr>
          <p:nvPr>
            <p:ph type="body" sz="quarter" idx="13" hasCustomPrompt="1"/>
          </p:nvPr>
        </p:nvSpPr>
        <p:spPr>
          <a:xfrm>
            <a:off x="7909560" y="2161563"/>
            <a:ext cx="3200400" cy="427797"/>
          </a:xfrm>
        </p:spPr>
        <p:txBody>
          <a:bodyPr rtlCol="0" anchor="b">
            <a:normAutofit/>
          </a:bodyPr>
          <a:lstStyle>
            <a:lvl1pPr marL="0" indent="0">
              <a:buNone/>
              <a:defRPr lang="fr-FR" sz="20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 du masque</a:t>
            </a:r>
          </a:p>
        </p:txBody>
      </p:sp>
      <p:sp>
        <p:nvSpPr>
          <p:cNvPr id="16" name="Espace réservé du contenu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rtlCol="0">
            <a:normAutofit/>
          </a:bodyPr>
          <a:lstStyle>
            <a:lvl1pPr>
              <a:buClr>
                <a:srgbClr val="73292A"/>
              </a:buClr>
              <a:defRPr lang="fr-FR" sz="1600"/>
            </a:lvl1pPr>
            <a:lvl2pPr>
              <a:buClr>
                <a:srgbClr val="73292A"/>
              </a:buClr>
              <a:defRPr lang="fr-FR" sz="1400"/>
            </a:lvl2pPr>
            <a:lvl3pPr>
              <a:buClr>
                <a:srgbClr val="73292A"/>
              </a:buClr>
              <a:defRPr lang="fr-FR" sz="1200"/>
            </a:lvl3pPr>
            <a:lvl4pPr>
              <a:buClr>
                <a:srgbClr val="73292A"/>
              </a:buClr>
              <a:defRPr lang="fr-FR" sz="1100"/>
            </a:lvl4pPr>
            <a:lvl5pPr>
              <a:buClr>
                <a:srgbClr val="73292A"/>
              </a:buClr>
              <a:defRPr lang="fr-FR" sz="11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pic>
        <p:nvPicPr>
          <p:cNvPr id="6" name="Image 5" descr="Image contenant un tissu&#10;&#10;Description générée automatiquement">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8" name="Image 7" descr="Image contenant une fleur, une plante&#10;&#10;Description générée automatiquement">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Image 9" descr="Gros plan d’une fleur&#10;&#10;Description générée automatiquement avec un faible niveau de confia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Image 11" descr="Gros plan d’une fleur&#10;&#10;Description générée automatiquement avec un faible niveau de confia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2" name="Titr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rtlCol="0"/>
          <a:lstStyle>
            <a:lvl1pPr algn="ctr">
              <a:defRPr lang="fr-FR"/>
            </a:lvl1pPr>
          </a:lstStyle>
          <a:p>
            <a:pPr rtl="0"/>
            <a:r>
              <a:rPr lang="en-US"/>
              <a:t>Click to edit Master title style</a:t>
            </a:r>
            <a:endParaRPr lang="fr-FR"/>
          </a:p>
        </p:txBody>
      </p:sp>
      <p:sp>
        <p:nvSpPr>
          <p:cNvPr id="19" name="Espace réservé du contenu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rtlCol="0" anchor="ctr">
            <a:normAutofit/>
          </a:bodyPr>
          <a:lstStyle>
            <a:lvl1pPr marL="0" indent="0" algn="l">
              <a:lnSpc>
                <a:spcPct val="150000"/>
              </a:lnSpc>
              <a:buNone/>
              <a:defRPr lang="fr-FR" sz="2400">
                <a:latin typeface="Gill Sans Nova Light" panose="020F0302020204030204" pitchFamily="34" charset="0"/>
                <a:cs typeface="Gill Sans Nova Light" panose="020F0302020204030204" pitchFamily="34" charset="0"/>
              </a:defRPr>
            </a:lvl1pPr>
            <a:lvl2pPr algn="l">
              <a:lnSpc>
                <a:spcPct val="150000"/>
              </a:lnSpc>
              <a:defRPr lang="fr-FR" sz="2000">
                <a:latin typeface="Gill Sans Nova Light" panose="020F0302020204030204" pitchFamily="34" charset="0"/>
                <a:cs typeface="Gill Sans Nova Light" panose="020F0302020204030204" pitchFamily="34" charset="0"/>
              </a:defRPr>
            </a:lvl2pPr>
            <a:lvl3pPr algn="ctr">
              <a:defRPr lang="fr-FR" sz="1600">
                <a:latin typeface="Gill Sans Nova Light" panose="020F0302020204030204" pitchFamily="34" charset="0"/>
                <a:cs typeface="Gill Sans Nova Light" panose="020F0302020204030204" pitchFamily="34" charset="0"/>
              </a:defRPr>
            </a:lvl3pPr>
            <a:lvl4pPr algn="ctr">
              <a:defRPr lang="fr-FR" sz="1400">
                <a:latin typeface="Gill Sans Nova Light" panose="020F0302020204030204" pitchFamily="34" charset="0"/>
                <a:cs typeface="Gill Sans Nova Light" panose="020F0302020204030204" pitchFamily="34" charset="0"/>
              </a:defRPr>
            </a:lvl4pPr>
            <a:lvl5pPr algn="ctr">
              <a:defRPr lang="fr-FR" sz="1400">
                <a:latin typeface="Gill Sans Nova Light" panose="020F0302020204030204" pitchFamily="34" charset="0"/>
                <a:cs typeface="Gill Sans Nova Light" panose="020F0302020204030204" pitchFamily="34" charset="0"/>
              </a:defRPr>
            </a:lvl5pPr>
          </a:lstStyle>
          <a:p>
            <a:pPr lvl="0" rtl="0"/>
            <a:r>
              <a:rPr lang="en-US"/>
              <a:t>Click to edit Master text styles</a:t>
            </a:r>
          </a:p>
          <a:p>
            <a:pPr lvl="1" rtl="0"/>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1" name="Image 10" descr="Image contenant un mollusque, un insecte&#10;&#10;Description générée automatiquement">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r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rtlCol="0"/>
          <a:lstStyle>
            <a:lvl1pPr algn="ctr">
              <a:defRPr lang="fr-FR"/>
            </a:lvl1pPr>
          </a:lstStyle>
          <a:p>
            <a:pPr rtl="0"/>
            <a:r>
              <a:rPr lang="en-US"/>
              <a:t>Click to edit Master title style</a:t>
            </a:r>
            <a:endParaRPr lang="fr-FR"/>
          </a:p>
        </p:txBody>
      </p:sp>
      <p:sp>
        <p:nvSpPr>
          <p:cNvPr id="3" name="Espace réservé du contenu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rtlCol="0"/>
          <a:lstStyle>
            <a:defPPr>
              <a:defRPr lang="fr-FR"/>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4" name="Espace réservé du contenu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rtlCol="0"/>
          <a:lstStyle>
            <a:defPPr>
              <a:defRPr lang="fr-FR"/>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5" name="Espace réservé du pied de page 4">
            <a:extLst>
              <a:ext uri="{FF2B5EF4-FFF2-40B4-BE49-F238E27FC236}">
                <a16:creationId xmlns:a16="http://schemas.microsoft.com/office/drawing/2014/main" id="{C119B248-9F11-0A11-E6AF-776D371E14A3}"/>
              </a:ext>
            </a:extLst>
          </p:cNvPr>
          <p:cNvSpPr>
            <a:spLocks noGrp="1"/>
          </p:cNvSpPr>
          <p:nvPr>
            <p:ph type="ftr" sz="quarter" idx="10"/>
          </p:nvPr>
        </p:nvSpPr>
        <p:spPr/>
        <p:txBody>
          <a:bodyPr rtlCol="0"/>
          <a:lstStyle>
            <a:defPPr>
              <a:defRPr lang="fr-FR"/>
            </a:defPPr>
          </a:lstStyle>
          <a:p>
            <a:pPr rtl="0"/>
            <a:r>
              <a:rPr lang="fr-FR"/>
              <a:t>Titre de la présentation</a:t>
            </a:r>
            <a:endParaRPr lang="fr-FR" dirty="0"/>
          </a:p>
        </p:txBody>
      </p:sp>
      <p:sp>
        <p:nvSpPr>
          <p:cNvPr id="8" name="Espace réservé du numéro de diapositive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a:t>
            </a:fld>
            <a:endParaRPr lang="fr-FR"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7" name="Image 6" descr="Image contenant un mollusque, un insecte&#10;&#10;Description générée automatiquement">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r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rtlCol="0"/>
          <a:lstStyle>
            <a:lvl1pPr algn="ctr">
              <a:defRPr lang="fr-FR"/>
            </a:lvl1pPr>
          </a:lstStyle>
          <a:p>
            <a:pPr rtl="0"/>
            <a:r>
              <a:rPr lang="en-US"/>
              <a:t>Click to edit Master title style</a:t>
            </a:r>
            <a:endParaRPr lang="fr-FR"/>
          </a:p>
        </p:txBody>
      </p:sp>
      <p:sp>
        <p:nvSpPr>
          <p:cNvPr id="4" name="Espace réservé du pied de page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5" name="Espace réservé du numéro de diapositive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a:t>
            </a:fld>
            <a:endParaRPr lang="fr-FR"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ide">
    <p:bg>
      <p:bgPr>
        <a:solidFill>
          <a:schemeClr val="tx2"/>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AC6CA6E-C1AB-4B24-80C7-A4B12640BE6F}"/>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4" name="Espace réservé du numéro de diapositive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a:t>
            </a:fld>
            <a:endParaRPr lang="fr-FR"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rtlCol="0" anchor="b"/>
          <a:lstStyle>
            <a:lvl1pPr>
              <a:defRPr lang="fr-FR" sz="3200"/>
            </a:lvl1pPr>
          </a:lstStyle>
          <a:p>
            <a:pPr rtl="0"/>
            <a:r>
              <a:rPr lang="en-US"/>
              <a:t>Click to edit Master title style</a:t>
            </a:r>
            <a:endParaRPr lang="fr-FR"/>
          </a:p>
        </p:txBody>
      </p:sp>
      <p:sp>
        <p:nvSpPr>
          <p:cNvPr id="3" name="Espace réservé du contenu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rtlCol="0"/>
          <a:lstStyle>
            <a:lvl1pPr>
              <a:defRPr lang="fr-FR" sz="3200"/>
            </a:lvl1pPr>
            <a:lvl2pPr>
              <a:defRPr lang="fr-FR" sz="2800"/>
            </a:lvl2pPr>
            <a:lvl3pPr>
              <a:defRPr lang="fr-FR" sz="2400"/>
            </a:lvl3pPr>
            <a:lvl4pPr>
              <a:defRPr lang="fr-FR" sz="2000"/>
            </a:lvl4pPr>
            <a:lvl5pPr>
              <a:defRPr lang="fr-FR" sz="2000"/>
            </a:lvl5pPr>
            <a:lvl6pPr>
              <a:defRPr lang="fr-FR" sz="2000"/>
            </a:lvl6pPr>
            <a:lvl7pPr>
              <a:defRPr lang="fr-FR" sz="2000"/>
            </a:lvl7pPr>
            <a:lvl8pPr>
              <a:defRPr lang="fr-FR" sz="2000"/>
            </a:lvl8pPr>
            <a:lvl9pPr>
              <a:defRPr lang="fr-F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4" name="Espace réservé du texte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rtlCol="0"/>
          <a:lstStyle>
            <a:lvl1pPr marL="0" indent="0">
              <a:buNone/>
              <a:defRPr lang="fr-FR" sz="1600"/>
            </a:lvl1pPr>
            <a:lvl2pPr marL="457200" indent="0">
              <a:buNone/>
              <a:defRPr lang="fr-FR" sz="1400"/>
            </a:lvl2pPr>
            <a:lvl3pPr marL="914400" indent="0">
              <a:buNone/>
              <a:defRPr lang="fr-FR" sz="1200"/>
            </a:lvl3pPr>
            <a:lvl4pPr marL="1371600" indent="0">
              <a:buNone/>
              <a:defRPr lang="fr-FR" sz="1000"/>
            </a:lvl4pPr>
            <a:lvl5pPr marL="1828800" indent="0">
              <a:buNone/>
              <a:defRPr lang="fr-FR" sz="1000"/>
            </a:lvl5pPr>
            <a:lvl6pPr marL="2286000" indent="0">
              <a:buNone/>
              <a:defRPr lang="fr-FR" sz="1000"/>
            </a:lvl6pPr>
            <a:lvl7pPr marL="2743200" indent="0">
              <a:buNone/>
              <a:defRPr lang="fr-FR" sz="1000"/>
            </a:lvl7pPr>
            <a:lvl8pPr marL="3200400" indent="0">
              <a:buNone/>
              <a:defRPr lang="fr-FR" sz="1000"/>
            </a:lvl8pPr>
            <a:lvl9pPr marL="3657600" indent="0">
              <a:buNone/>
              <a:defRPr lang="fr-FR" sz="1000"/>
            </a:lvl9pPr>
          </a:lstStyle>
          <a:p>
            <a:pPr lvl="0" rtl="0"/>
            <a:r>
              <a:rPr lang="en-US"/>
              <a:t>Click to edit Master text styles</a:t>
            </a:r>
          </a:p>
        </p:txBody>
      </p:sp>
      <p:sp>
        <p:nvSpPr>
          <p:cNvPr id="6" name="Espace réservé du pied de page 5">
            <a:extLst>
              <a:ext uri="{FF2B5EF4-FFF2-40B4-BE49-F238E27FC236}">
                <a16:creationId xmlns:a16="http://schemas.microsoft.com/office/drawing/2014/main" id="{F5AEF53B-C85C-47DB-ADE4-C1D9FA682945}"/>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7" name="Espace réservé du numéro de diapositive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a:t>
            </a:fld>
            <a:endParaRPr lang="fr-FR"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lstStyle>
            <a:lvl1pPr>
              <a:defRPr lang="fr-FR" sz="3200"/>
            </a:lvl1pPr>
          </a:lstStyle>
          <a:p>
            <a:pPr rtl="0"/>
            <a:r>
              <a:rPr lang="en-US"/>
              <a:t>Click to edit Master title style</a:t>
            </a:r>
            <a:endParaRPr lang="fr-FR"/>
          </a:p>
        </p:txBody>
      </p:sp>
      <p:sp>
        <p:nvSpPr>
          <p:cNvPr id="3" name="Espace réservé d’image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lang="fr-FR" sz="3200"/>
            </a:lvl1pPr>
            <a:lvl2pPr marL="457200" indent="0">
              <a:buNone/>
              <a:defRPr lang="fr-FR" sz="2800"/>
            </a:lvl2pPr>
            <a:lvl3pPr marL="914400" indent="0">
              <a:buNone/>
              <a:defRPr lang="fr-FR" sz="2400"/>
            </a:lvl3pPr>
            <a:lvl4pPr marL="1371600" indent="0">
              <a:buNone/>
              <a:defRPr lang="fr-FR" sz="2000"/>
            </a:lvl4pPr>
            <a:lvl5pPr marL="1828800" indent="0">
              <a:buNone/>
              <a:defRPr lang="fr-FR" sz="2000"/>
            </a:lvl5pPr>
            <a:lvl6pPr marL="2286000" indent="0">
              <a:buNone/>
              <a:defRPr lang="fr-FR" sz="2000"/>
            </a:lvl6pPr>
            <a:lvl7pPr marL="2743200" indent="0">
              <a:buNone/>
              <a:defRPr lang="fr-FR" sz="2000"/>
            </a:lvl7pPr>
            <a:lvl8pPr marL="3200400" indent="0">
              <a:buNone/>
              <a:defRPr lang="fr-FR" sz="2000"/>
            </a:lvl8pPr>
            <a:lvl9pPr marL="3657600" indent="0">
              <a:buNone/>
              <a:defRPr lang="fr-FR" sz="2000"/>
            </a:lvl9pPr>
          </a:lstStyle>
          <a:p>
            <a:pPr rtl="0"/>
            <a:r>
              <a:rPr lang="en-US"/>
              <a:t>Click icon to add picture</a:t>
            </a:r>
            <a:endParaRPr lang="fr-FR" dirty="0"/>
          </a:p>
        </p:txBody>
      </p:sp>
      <p:sp>
        <p:nvSpPr>
          <p:cNvPr id="4" name="Espace réservé du texte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rtlCol="0"/>
          <a:lstStyle>
            <a:lvl1pPr marL="0" indent="0">
              <a:buNone/>
              <a:defRPr lang="fr-FR" sz="1600"/>
            </a:lvl1pPr>
            <a:lvl2pPr marL="457200" indent="0">
              <a:buNone/>
              <a:defRPr lang="fr-FR" sz="1400"/>
            </a:lvl2pPr>
            <a:lvl3pPr marL="914400" indent="0">
              <a:buNone/>
              <a:defRPr lang="fr-FR" sz="1200"/>
            </a:lvl3pPr>
            <a:lvl4pPr marL="1371600" indent="0">
              <a:buNone/>
              <a:defRPr lang="fr-FR" sz="1000"/>
            </a:lvl4pPr>
            <a:lvl5pPr marL="1828800" indent="0">
              <a:buNone/>
              <a:defRPr lang="fr-FR" sz="1000"/>
            </a:lvl5pPr>
            <a:lvl6pPr marL="2286000" indent="0">
              <a:buNone/>
              <a:defRPr lang="fr-FR" sz="1000"/>
            </a:lvl6pPr>
            <a:lvl7pPr marL="2743200" indent="0">
              <a:buNone/>
              <a:defRPr lang="fr-FR" sz="1000"/>
            </a:lvl7pPr>
            <a:lvl8pPr marL="3200400" indent="0">
              <a:buNone/>
              <a:defRPr lang="fr-FR" sz="1000"/>
            </a:lvl8pPr>
            <a:lvl9pPr marL="3657600" indent="0">
              <a:buNone/>
              <a:defRPr lang="fr-FR" sz="1000"/>
            </a:lvl9pPr>
          </a:lstStyle>
          <a:p>
            <a:pPr lvl="0" rtl="0"/>
            <a:r>
              <a:rPr lang="en-US"/>
              <a:t>Click to edit Master text styles</a:t>
            </a:r>
          </a:p>
        </p:txBody>
      </p:sp>
      <p:sp>
        <p:nvSpPr>
          <p:cNvPr id="6" name="Espace réservé du pied de page 5">
            <a:extLst>
              <a:ext uri="{FF2B5EF4-FFF2-40B4-BE49-F238E27FC236}">
                <a16:creationId xmlns:a16="http://schemas.microsoft.com/office/drawing/2014/main" id="{08DA4DA3-10C7-48A6-9B15-38222B8CAD42}"/>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7" name="Espace réservé du numéro de diapositive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a:t>
            </a:fld>
            <a:endParaRPr lang="fr-FR"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aison">
    <p:spTree>
      <p:nvGrpSpPr>
        <p:cNvPr id="1" name=""/>
        <p:cNvGrpSpPr/>
        <p:nvPr/>
      </p:nvGrpSpPr>
      <p:grpSpPr>
        <a:xfrm>
          <a:off x="0" y="0"/>
          <a:ext cx="0" cy="0"/>
          <a:chOff x="0" y="0"/>
          <a:chExt cx="0" cy="0"/>
        </a:xfrm>
      </p:grpSpPr>
      <p:pic>
        <p:nvPicPr>
          <p:cNvPr id="4" name="Image 3" descr="Image contenant un tissu&#10;&#10;Description générée automatiquement">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3" name="Image 12" descr="Groupe de fleurs&#10;&#10;Description générée automatiquement avec un faible niveau de confia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r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rtlCol="0"/>
          <a:lstStyle>
            <a:defPPr>
              <a:defRPr lang="fr-FR"/>
            </a:defPPr>
          </a:lstStyle>
          <a:p>
            <a:pPr rtl="0"/>
            <a:r>
              <a:rPr lang="en-US"/>
              <a:t>Click to edit Master title style</a:t>
            </a:r>
            <a:endParaRPr lang="fr-FR"/>
          </a:p>
        </p:txBody>
      </p:sp>
      <p:sp>
        <p:nvSpPr>
          <p:cNvPr id="8" name="Espace réservé du pied de page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9" name="Espace réservé du numéro de diapositive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a:t>
            </a:fld>
            <a:endParaRPr lang="fr-FR" dirty="0"/>
          </a:p>
        </p:txBody>
      </p:sp>
      <p:sp>
        <p:nvSpPr>
          <p:cNvPr id="32" name="Espace réservé du contenu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rtlCol="0">
            <a:normAutofit/>
          </a:bodyPr>
          <a:lstStyle>
            <a:lvl1pPr marL="0" indent="0">
              <a:lnSpc>
                <a:spcPct val="150000"/>
              </a:lnSpc>
              <a:buClr>
                <a:srgbClr val="73292A"/>
              </a:buClr>
              <a:buNone/>
              <a:defRPr lang="fr-FR" sz="2400"/>
            </a:lvl1pPr>
            <a:lvl2pPr marL="228600">
              <a:buClr>
                <a:srgbClr val="73292A"/>
              </a:buClr>
              <a:defRPr lang="fr-FR" sz="2000"/>
            </a:lvl2pPr>
            <a:lvl3pPr marL="685800">
              <a:buClr>
                <a:srgbClr val="73292A"/>
              </a:buClr>
              <a:defRPr lang="fr-FR" sz="1800"/>
            </a:lvl3pPr>
            <a:lvl4pPr marL="1143000">
              <a:buClr>
                <a:srgbClr val="73292A"/>
              </a:buClr>
              <a:defRPr lang="fr-FR" sz="1600"/>
            </a:lvl4pPr>
            <a:lvl5pPr marL="1600200">
              <a:buClr>
                <a:srgbClr val="73292A"/>
              </a:buClr>
              <a:defRPr lang="fr-F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pic>
        <p:nvPicPr>
          <p:cNvPr id="6" name="Image 5" descr="Image contenant une fleur, une plante&#10;&#10;Description générée automatiquement">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Espace réservé du texte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rtlCol="0" anchor="ctr">
            <a:normAutofit/>
          </a:bodyPr>
          <a:lstStyle>
            <a:lvl1pPr marL="0" indent="0" algn="ctr">
              <a:spcBef>
                <a:spcPts val="0"/>
              </a:spcBef>
              <a:buNone/>
              <a:defRPr lang="fr-FR" sz="30000">
                <a:solidFill>
                  <a:schemeClr val="bg1"/>
                </a:solidFill>
                <a:latin typeface="+mj-lt"/>
              </a:defRPr>
            </a:lvl1pPr>
          </a:lstStyle>
          <a:p>
            <a:pPr lvl="0" rtl="0"/>
            <a:r>
              <a:rPr lang="fr-FR"/>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1" name="Image 10" descr="Image contenant un mollusque, un insecte&#10;&#10;Description générée automatiquement">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Imag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r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rtlCol="0"/>
          <a:lstStyle>
            <a:lvl1pPr algn="ctr">
              <a:defRPr lang="fr-FR">
                <a:latin typeface="Baskerville" panose="02020502070401020303" pitchFamily="18" charset="0"/>
                <a:ea typeface="Baskerville" panose="02020502070401020303" pitchFamily="18" charset="0"/>
              </a:defRPr>
            </a:lvl1pPr>
          </a:lstStyle>
          <a:p>
            <a:pPr rtl="0"/>
            <a:r>
              <a:rPr lang="en-US"/>
              <a:t>Click to edit Master title style</a:t>
            </a:r>
            <a:endParaRPr lang="fr-F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rtlCol="0">
            <a:normAutofit/>
          </a:bodyPr>
          <a:lstStyle>
            <a:lvl1pPr marL="0" indent="0" algn="ctr">
              <a:lnSpc>
                <a:spcPct val="100000"/>
              </a:lnSpc>
              <a:buNone/>
              <a:defRPr lang="fr-FR" sz="2000">
                <a:latin typeface="Gill Sans Nova Light" panose="020F0302020204030204" pitchFamily="34" charset="0"/>
                <a:cs typeface="Gill Sans Nova Light" panose="020F0302020204030204" pitchFamily="34" charset="0"/>
              </a:defRPr>
            </a:lvl1pPr>
            <a:lvl2pPr algn="ctr">
              <a:lnSpc>
                <a:spcPct val="100000"/>
              </a:lnSpc>
              <a:defRPr lang="fr-FR" sz="1800">
                <a:latin typeface="Gill Sans Nova Light" panose="020F0302020204030204" pitchFamily="34" charset="0"/>
                <a:cs typeface="Gill Sans Nova Light" panose="020F0302020204030204" pitchFamily="34" charset="0"/>
              </a:defRPr>
            </a:lvl2pPr>
            <a:lvl3pPr algn="ctr">
              <a:defRPr lang="fr-FR" sz="1600">
                <a:latin typeface="Gill Sans Nova Light" panose="020F0302020204030204" pitchFamily="34" charset="0"/>
                <a:cs typeface="Gill Sans Nova Light" panose="020F0302020204030204" pitchFamily="34" charset="0"/>
              </a:defRPr>
            </a:lvl3pPr>
            <a:lvl4pPr algn="ctr">
              <a:defRPr lang="fr-FR" sz="1400">
                <a:latin typeface="Gill Sans Nova Light" panose="020F0302020204030204" pitchFamily="34" charset="0"/>
                <a:cs typeface="Gill Sans Nova Light" panose="020F0302020204030204" pitchFamily="34" charset="0"/>
              </a:defRPr>
            </a:lvl4pPr>
            <a:lvl5pPr algn="ctr">
              <a:defRPr lang="fr-FR" sz="1400">
                <a:latin typeface="Gill Sans Nova Light" panose="020F0302020204030204" pitchFamily="34" charset="0"/>
                <a:cs typeface="Gill Sans Nova Light" panose="020F0302020204030204" pitchFamily="34" charset="0"/>
              </a:defRPr>
            </a:lvl5pPr>
          </a:lstStyle>
          <a:p>
            <a:pPr lvl="0" rtl="0"/>
            <a:r>
              <a:rPr lang="en-US"/>
              <a:t>Click to edit Master text styles</a:t>
            </a:r>
          </a:p>
          <a:p>
            <a:pPr lvl="1" rtl="0"/>
            <a:r>
              <a:rPr lang="en-US"/>
              <a:t>Second level</a:t>
            </a:r>
          </a:p>
        </p:txBody>
      </p:sp>
      <p:sp>
        <p:nvSpPr>
          <p:cNvPr id="14" name="Espace réservé du pied de page 13">
            <a:extLst>
              <a:ext uri="{FF2B5EF4-FFF2-40B4-BE49-F238E27FC236}">
                <a16:creationId xmlns:a16="http://schemas.microsoft.com/office/drawing/2014/main" id="{2F05D25C-B703-1868-603E-D468EF44D794}"/>
              </a:ext>
            </a:extLst>
          </p:cNvPr>
          <p:cNvSpPr>
            <a:spLocks noGrp="1"/>
          </p:cNvSpPr>
          <p:nvPr>
            <p:ph type="ftr" sz="quarter" idx="10"/>
          </p:nvPr>
        </p:nvSpPr>
        <p:spPr/>
        <p:txBody>
          <a:bodyPr rtlCol="0"/>
          <a:lstStyle>
            <a:defPPr>
              <a:defRPr lang="fr-FR"/>
            </a:defPPr>
          </a:lstStyle>
          <a:p>
            <a:pPr rtl="0"/>
            <a:r>
              <a:rPr lang="fr-FR"/>
              <a:t>Titre de la présentation</a:t>
            </a:r>
            <a:endParaRPr lang="fr-FR" dirty="0"/>
          </a:p>
        </p:txBody>
      </p:sp>
      <p:sp>
        <p:nvSpPr>
          <p:cNvPr id="15" name="Espace réservé du numéro de diapositive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a:t>
            </a:fld>
            <a:endParaRPr lang="fr-FR"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1" name="Image 10" descr="Gros plan d’une plante&#10;&#10;Description générée automatiquement avec un faible niveau de confia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Image 8" descr="Image contenant des draps, du tissu&#10;&#10;Description générée automatiquement">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latin typeface="Gill Sans Light" panose="020B0302020104020203" pitchFamily="34" charset="-79"/>
              <a:cs typeface="Gill Sans Light" panose="020B0302020104020203" pitchFamily="34" charset="-79"/>
            </a:endParaRPr>
          </a:p>
        </p:txBody>
      </p:sp>
      <p:pic>
        <p:nvPicPr>
          <p:cNvPr id="15" name="Image 14" descr="Image contenant des articles en céramique, de la porcelaine&#10;&#10;Description générée automatiquement">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Image 16" descr="Image contenant du texte&#10;&#10;Description générée automatiquement">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r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rtlCol="0" anchor="b">
            <a:normAutofit/>
          </a:bodyPr>
          <a:lstStyle>
            <a:lvl1pPr algn="ctr">
              <a:defRPr lang="fr-FR" sz="4400"/>
            </a:lvl1pPr>
          </a:lstStyle>
          <a:p>
            <a:pPr rtl="0"/>
            <a:r>
              <a:rPr lang="en-US"/>
              <a:t>Click to edit Master title style</a:t>
            </a:r>
            <a:endParaRPr lang="fr-FR"/>
          </a:p>
        </p:txBody>
      </p:sp>
      <p:sp>
        <p:nvSpPr>
          <p:cNvPr id="3" name="Espace réservé du texte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rtlCol="0" anchor="ctr"/>
          <a:lstStyle>
            <a:lvl1pPr marL="0" indent="0" algn="ctr">
              <a:buNone/>
              <a:defRPr lang="fr-FR" sz="2400">
                <a:solidFill>
                  <a:schemeClr val="tx1">
                    <a:tint val="75000"/>
                  </a:schemeClr>
                </a:solidFill>
              </a:defRPr>
            </a:lvl1pPr>
            <a:lvl2pPr marL="457200" indent="0">
              <a:buNone/>
              <a:defRPr lang="fr-FR" sz="2000">
                <a:solidFill>
                  <a:schemeClr val="tx1">
                    <a:tint val="75000"/>
                  </a:schemeClr>
                </a:solidFill>
              </a:defRPr>
            </a:lvl2pPr>
            <a:lvl3pPr marL="914400" indent="0">
              <a:buNone/>
              <a:defRPr lang="fr-FR" sz="1800">
                <a:solidFill>
                  <a:schemeClr val="tx1">
                    <a:tint val="75000"/>
                  </a:schemeClr>
                </a:solidFill>
              </a:defRPr>
            </a:lvl3pPr>
            <a:lvl4pPr marL="1371600" indent="0">
              <a:buNone/>
              <a:defRPr lang="fr-FR" sz="1600">
                <a:solidFill>
                  <a:schemeClr val="tx1">
                    <a:tint val="75000"/>
                  </a:schemeClr>
                </a:solidFill>
              </a:defRPr>
            </a:lvl4pPr>
            <a:lvl5pPr marL="1828800" indent="0">
              <a:buNone/>
              <a:defRPr lang="fr-FR" sz="1600">
                <a:solidFill>
                  <a:schemeClr val="tx1">
                    <a:tint val="75000"/>
                  </a:schemeClr>
                </a:solidFill>
              </a:defRPr>
            </a:lvl5pPr>
            <a:lvl6pPr marL="2286000" indent="0">
              <a:buNone/>
              <a:defRPr lang="fr-FR" sz="1600">
                <a:solidFill>
                  <a:schemeClr val="tx1">
                    <a:tint val="75000"/>
                  </a:schemeClr>
                </a:solidFill>
              </a:defRPr>
            </a:lvl6pPr>
            <a:lvl7pPr marL="2743200" indent="0">
              <a:buNone/>
              <a:defRPr lang="fr-FR" sz="1600">
                <a:solidFill>
                  <a:schemeClr val="tx1">
                    <a:tint val="75000"/>
                  </a:schemeClr>
                </a:solidFill>
              </a:defRPr>
            </a:lvl7pPr>
            <a:lvl8pPr marL="3200400" indent="0">
              <a:buNone/>
              <a:defRPr lang="fr-FR" sz="1600">
                <a:solidFill>
                  <a:schemeClr val="tx1">
                    <a:tint val="75000"/>
                  </a:schemeClr>
                </a:solidFill>
              </a:defRPr>
            </a:lvl8pPr>
            <a:lvl9pPr marL="3657600" indent="0">
              <a:buNone/>
              <a:defRPr lang="fr-FR" sz="1600">
                <a:solidFill>
                  <a:schemeClr val="tx1">
                    <a:tint val="75000"/>
                  </a:schemeClr>
                </a:solidFill>
              </a:defRPr>
            </a:lvl9pPr>
          </a:lstStyle>
          <a:p>
            <a:pPr lvl="0" rt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rtlCol="0"/>
          <a:lstStyle>
            <a:lvl1pPr algn="ctr">
              <a:defRPr lang="fr-FR">
                <a:latin typeface="Baskerville" panose="02020502070401020303" pitchFamily="18" charset="0"/>
                <a:ea typeface="Baskerville" panose="02020502070401020303" pitchFamily="18" charset="0"/>
              </a:defRPr>
            </a:lvl1pPr>
          </a:lstStyle>
          <a:p>
            <a:pPr rtl="0"/>
            <a:r>
              <a:rPr lang="en-US"/>
              <a:t>Click to edit Master title style</a:t>
            </a:r>
            <a:endParaRPr lang="fr-F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rtlCol="0"/>
          <a:lstStyle>
            <a:lvl1pPr>
              <a:defRPr lang="fr-FR">
                <a:latin typeface="Gill Sans Nova Light" panose="020F0302020204030204" pitchFamily="34" charset="0"/>
                <a:cs typeface="Gill Sans Nova Light" panose="020F0302020204030204" pitchFamily="34" charset="0"/>
              </a:defRPr>
            </a:lvl1pPr>
            <a:lvl2pPr>
              <a:defRPr lang="fr-FR">
                <a:latin typeface="Gill Sans Nova Light" panose="020F0302020204030204" pitchFamily="34" charset="0"/>
                <a:cs typeface="Gill Sans Nova Light" panose="020F0302020204030204" pitchFamily="34" charset="0"/>
              </a:defRPr>
            </a:lvl2pPr>
            <a:lvl3pPr>
              <a:defRPr lang="fr-FR">
                <a:latin typeface="Gill Sans Nova Light" panose="020F0302020204030204" pitchFamily="34" charset="0"/>
                <a:cs typeface="Gill Sans Nova Light" panose="020F0302020204030204" pitchFamily="34" charset="0"/>
              </a:defRPr>
            </a:lvl3pPr>
            <a:lvl4pPr>
              <a:defRPr lang="fr-FR">
                <a:latin typeface="Gill Sans Nova Light" panose="020F0302020204030204" pitchFamily="34" charset="0"/>
                <a:cs typeface="Gill Sans Nova Light" panose="020F0302020204030204" pitchFamily="34" charset="0"/>
              </a:defRPr>
            </a:lvl4pPr>
            <a:lvl5pPr>
              <a:defRPr lang="fr-FR">
                <a:latin typeface="Gill Sans Nova Light" panose="020F0302020204030204" pitchFamily="34" charset="0"/>
                <a:cs typeface="Gill Sans Nova Light" panose="020F0302020204030204" pitchFamily="34" charset="0"/>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6" name="Espace réservé du pied de page 5">
            <a:extLst>
              <a:ext uri="{FF2B5EF4-FFF2-40B4-BE49-F238E27FC236}">
                <a16:creationId xmlns:a16="http://schemas.microsoft.com/office/drawing/2014/main" id="{74170EA9-DC14-D6B7-054C-51C9E1FE932C}"/>
              </a:ext>
            </a:extLst>
          </p:cNvPr>
          <p:cNvSpPr>
            <a:spLocks noGrp="1"/>
          </p:cNvSpPr>
          <p:nvPr>
            <p:ph type="ftr" sz="quarter" idx="10"/>
          </p:nvPr>
        </p:nvSpPr>
        <p:spPr/>
        <p:txBody>
          <a:bodyPr rtlCol="0"/>
          <a:lstStyle>
            <a:defPPr>
              <a:defRPr lang="fr-FR"/>
            </a:defPPr>
          </a:lstStyle>
          <a:p>
            <a:pPr rtl="0"/>
            <a:r>
              <a:rPr lang="fr-FR"/>
              <a:t>Titre de la présentation</a:t>
            </a:r>
            <a:endParaRPr lang="fr-FR" dirty="0"/>
          </a:p>
        </p:txBody>
      </p:sp>
      <p:sp>
        <p:nvSpPr>
          <p:cNvPr id="7" name="Espace réservé du numéro de diapositive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a:t>
            </a:fld>
            <a:endParaRPr lang="fr-FR"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vert">
    <p:bg>
      <p:bgPr>
        <a:solidFill>
          <a:schemeClr val="tx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rtlCol="0"/>
          <a:lstStyle>
            <a:lvl1pPr algn="ctr">
              <a:defRPr lang="fr-FR">
                <a:latin typeface="Baskerville" panose="02020502070401020303" pitchFamily="18" charset="0"/>
                <a:ea typeface="Baskerville" panose="02020502070401020303" pitchFamily="18" charset="0"/>
              </a:defRPr>
            </a:lvl1pPr>
          </a:lstStyle>
          <a:p>
            <a:pPr rtl="0"/>
            <a:r>
              <a:rPr lang="en-US"/>
              <a:t>Click to edit Master title style</a:t>
            </a:r>
            <a:endParaRPr lang="fr-F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rtlCol="0"/>
          <a:lstStyle>
            <a:lvl1pPr>
              <a:defRPr lang="fr-FR">
                <a:latin typeface="Gill Sans Nova Light" panose="020F0302020204030204" pitchFamily="34" charset="0"/>
                <a:cs typeface="Gill Sans Nova Light" panose="020F0302020204030204" pitchFamily="34" charset="0"/>
              </a:defRPr>
            </a:lvl1pPr>
            <a:lvl2pPr>
              <a:defRPr lang="fr-FR">
                <a:latin typeface="Gill Sans Nova Light" panose="020F0302020204030204" pitchFamily="34" charset="0"/>
                <a:cs typeface="Gill Sans Nova Light" panose="020F0302020204030204" pitchFamily="34" charset="0"/>
              </a:defRPr>
            </a:lvl2pPr>
            <a:lvl3pPr>
              <a:defRPr lang="fr-FR">
                <a:latin typeface="Gill Sans Nova Light" panose="020F0302020204030204" pitchFamily="34" charset="0"/>
                <a:cs typeface="Gill Sans Nova Light" panose="020F0302020204030204" pitchFamily="34" charset="0"/>
              </a:defRPr>
            </a:lvl3pPr>
            <a:lvl4pPr>
              <a:defRPr lang="fr-FR">
                <a:latin typeface="Gill Sans Nova Light" panose="020F0302020204030204" pitchFamily="34" charset="0"/>
                <a:cs typeface="Gill Sans Nova Light" panose="020F0302020204030204" pitchFamily="34" charset="0"/>
              </a:defRPr>
            </a:lvl4pPr>
            <a:lvl5pPr>
              <a:defRPr lang="fr-FR">
                <a:latin typeface="Gill Sans Nova Light" panose="020F0302020204030204" pitchFamily="34" charset="0"/>
                <a:cs typeface="Gill Sans Nova Light" panose="020F0302020204030204" pitchFamily="34" charset="0"/>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6" name="Espace réservé du pied de page 5">
            <a:extLst>
              <a:ext uri="{FF2B5EF4-FFF2-40B4-BE49-F238E27FC236}">
                <a16:creationId xmlns:a16="http://schemas.microsoft.com/office/drawing/2014/main" id="{74170EA9-DC14-D6B7-054C-51C9E1FE932C}"/>
              </a:ext>
            </a:extLst>
          </p:cNvPr>
          <p:cNvSpPr>
            <a:spLocks noGrp="1"/>
          </p:cNvSpPr>
          <p:nvPr>
            <p:ph type="ftr" sz="quarter" idx="10"/>
          </p:nvPr>
        </p:nvSpPr>
        <p:spPr/>
        <p:txBody>
          <a:bodyPr rtlCol="0"/>
          <a:lstStyle>
            <a:defPPr>
              <a:defRPr lang="fr-FR"/>
            </a:defPPr>
          </a:lstStyle>
          <a:p>
            <a:pPr rtl="0"/>
            <a:r>
              <a:rPr lang="fr-FR"/>
              <a:t>Titre de la présentation</a:t>
            </a:r>
            <a:endParaRPr lang="fr-FR" dirty="0"/>
          </a:p>
        </p:txBody>
      </p:sp>
      <p:sp>
        <p:nvSpPr>
          <p:cNvPr id="7" name="Espace réservé du numéro de diapositive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a:t>
            </a:fld>
            <a:endParaRPr lang="fr-FR"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n-tête de section">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8" name="Image 7" descr="Image contenant un tissu&#10;&#10;Description générée automatiquement">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6" name="Image 15" descr="Image contenant une fleur, une plante&#10;&#10;Description générée automatiquement">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Image 18" descr="Image contenant un mollusque, un insecte&#10;&#10;Description générée automatiquement">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r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rtlCol="0" anchor="t">
            <a:normAutofit/>
          </a:bodyPr>
          <a:lstStyle>
            <a:lvl1pPr algn="ctr">
              <a:defRPr lang="fr-FR" sz="4400"/>
            </a:lvl1pPr>
          </a:lstStyle>
          <a:p>
            <a:pPr rtl="0"/>
            <a:r>
              <a:rPr lang="en-US"/>
              <a:t>Click to edit Master title style</a:t>
            </a:r>
            <a:endParaRPr lang="fr-FR"/>
          </a:p>
        </p:txBody>
      </p:sp>
      <p:sp>
        <p:nvSpPr>
          <p:cNvPr id="3" name="Espace réservé du texte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rtlCol="0" anchor="ctr"/>
          <a:lstStyle>
            <a:lvl1pPr marL="0" indent="0" algn="ctr">
              <a:buNone/>
              <a:defRPr lang="fr-FR" sz="2400">
                <a:solidFill>
                  <a:schemeClr val="accent3"/>
                </a:solidFill>
              </a:defRPr>
            </a:lvl1pPr>
            <a:lvl2pPr marL="457200" indent="0">
              <a:buNone/>
              <a:defRPr lang="fr-FR" sz="2000">
                <a:solidFill>
                  <a:schemeClr val="tx1">
                    <a:tint val="75000"/>
                  </a:schemeClr>
                </a:solidFill>
              </a:defRPr>
            </a:lvl2pPr>
            <a:lvl3pPr marL="914400" indent="0">
              <a:buNone/>
              <a:defRPr lang="fr-FR" sz="1800">
                <a:solidFill>
                  <a:schemeClr val="tx1">
                    <a:tint val="75000"/>
                  </a:schemeClr>
                </a:solidFill>
              </a:defRPr>
            </a:lvl3pPr>
            <a:lvl4pPr marL="1371600" indent="0">
              <a:buNone/>
              <a:defRPr lang="fr-FR" sz="1600">
                <a:solidFill>
                  <a:schemeClr val="tx1">
                    <a:tint val="75000"/>
                  </a:schemeClr>
                </a:solidFill>
              </a:defRPr>
            </a:lvl4pPr>
            <a:lvl5pPr marL="1828800" indent="0">
              <a:buNone/>
              <a:defRPr lang="fr-FR" sz="1600">
                <a:solidFill>
                  <a:schemeClr val="tx1">
                    <a:tint val="75000"/>
                  </a:schemeClr>
                </a:solidFill>
              </a:defRPr>
            </a:lvl5pPr>
            <a:lvl6pPr marL="2286000" indent="0">
              <a:buNone/>
              <a:defRPr lang="fr-FR" sz="1600">
                <a:solidFill>
                  <a:schemeClr val="tx1">
                    <a:tint val="75000"/>
                  </a:schemeClr>
                </a:solidFill>
              </a:defRPr>
            </a:lvl6pPr>
            <a:lvl7pPr marL="2743200" indent="0">
              <a:buNone/>
              <a:defRPr lang="fr-FR" sz="1600">
                <a:solidFill>
                  <a:schemeClr val="tx1">
                    <a:tint val="75000"/>
                  </a:schemeClr>
                </a:solidFill>
              </a:defRPr>
            </a:lvl7pPr>
            <a:lvl8pPr marL="3200400" indent="0">
              <a:buNone/>
              <a:defRPr lang="fr-FR" sz="1600">
                <a:solidFill>
                  <a:schemeClr val="tx1">
                    <a:tint val="75000"/>
                  </a:schemeClr>
                </a:solidFill>
              </a:defRPr>
            </a:lvl8pPr>
            <a:lvl9pPr marL="3657600" indent="0">
              <a:buNone/>
              <a:defRPr lang="fr-FR" sz="1600">
                <a:solidFill>
                  <a:schemeClr val="tx1">
                    <a:tint val="75000"/>
                  </a:schemeClr>
                </a:solidFill>
              </a:defRPr>
            </a:lvl9pPr>
          </a:lstStyle>
          <a:p>
            <a:pPr lvl="0" rtl="0"/>
            <a:r>
              <a:rPr lang="en-US"/>
              <a:t>Click to edit Master text styles</a:t>
            </a:r>
          </a:p>
        </p:txBody>
      </p:sp>
      <p:sp>
        <p:nvSpPr>
          <p:cNvPr id="27" name="Espace réservé du texte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rtlCol="0">
            <a:noAutofit/>
          </a:bodyPr>
          <a:lstStyle>
            <a:lvl1pPr marL="0" indent="0">
              <a:buNone/>
              <a:defRPr lang="fr-FR" sz="14000" b="1">
                <a:solidFill>
                  <a:schemeClr val="tx2"/>
                </a:solidFill>
                <a:latin typeface="+mj-lt"/>
              </a:defRPr>
            </a:lvl1pPr>
          </a:lstStyle>
          <a:p>
            <a:pPr lvl="0" rtl="0"/>
            <a:r>
              <a:rPr lang="fr-FR"/>
              <a:t>»</a:t>
            </a:r>
          </a:p>
        </p:txBody>
      </p:sp>
      <p:sp>
        <p:nvSpPr>
          <p:cNvPr id="28" name="Espace réservé du texte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rtlCol="0">
            <a:noAutofit/>
          </a:bodyPr>
          <a:lstStyle>
            <a:lvl1pPr marL="0" indent="0">
              <a:buNone/>
              <a:defRPr lang="fr-FR" sz="14000" b="1">
                <a:solidFill>
                  <a:schemeClr val="tx2"/>
                </a:solidFill>
                <a:latin typeface="+mj-lt"/>
              </a:defRPr>
            </a:lvl1pPr>
          </a:lstStyle>
          <a:p>
            <a:pPr lvl="0" rtl="0"/>
            <a:r>
              <a:rPr lang="fr-FR"/>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0" name="Image 9" descr="Image contenant un mollusque, un insecte&#10;&#10;Description générée automatiquement">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re 1">
            <a:extLst>
              <a:ext uri="{FF2B5EF4-FFF2-40B4-BE49-F238E27FC236}">
                <a16:creationId xmlns:a16="http://schemas.microsoft.com/office/drawing/2014/main" id="{115CA519-6BA6-FAC8-3545-2E7E3CBDE2A9}"/>
              </a:ext>
            </a:extLst>
          </p:cNvPr>
          <p:cNvSpPr>
            <a:spLocks noGrp="1"/>
          </p:cNvSpPr>
          <p:nvPr>
            <p:ph type="title"/>
          </p:nvPr>
        </p:nvSpPr>
        <p:spPr/>
        <p:txBody>
          <a:bodyPr rtlCol="0"/>
          <a:lstStyle>
            <a:lvl1pPr algn="ctr">
              <a:defRPr lang="fr-FR"/>
            </a:lvl1pPr>
          </a:lstStyle>
          <a:p>
            <a:pPr rtl="0"/>
            <a:r>
              <a:rPr lang="en-US"/>
              <a:t>Click to edit Master title style</a:t>
            </a:r>
            <a:endParaRPr lang="fr-FR"/>
          </a:p>
        </p:txBody>
      </p:sp>
      <p:sp>
        <p:nvSpPr>
          <p:cNvPr id="22" name="Espace réservé d’image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20" name="Espace réservé du texte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rtlCol="0" anchor="ctr">
            <a:noAutofit/>
          </a:bodyPr>
          <a:lstStyle>
            <a:lvl1pPr marL="0" indent="0" algn="ctr">
              <a:lnSpc>
                <a:spcPct val="100000"/>
              </a:lnSpc>
              <a:spcBef>
                <a:spcPts val="0"/>
              </a:spcBef>
              <a:buNone/>
              <a:defRPr lang="fr-FR" sz="2000">
                <a:latin typeface="Gill Sans Nova" panose="020B0602020104020203" pitchFamily="34" charset="0"/>
              </a:defRPr>
            </a:lvl1pPr>
          </a:lstStyle>
          <a:p>
            <a:pPr lvl="0" rtl="0"/>
            <a:r>
              <a:rPr lang="en-US"/>
              <a:t>Click to edit Master text styles</a:t>
            </a:r>
          </a:p>
        </p:txBody>
      </p:sp>
      <p:sp>
        <p:nvSpPr>
          <p:cNvPr id="21" name="Espace réservé du texte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rtlCol="0" anchor="ctr">
            <a:noAutofit/>
          </a:bodyPr>
          <a:lstStyle>
            <a:lvl1pPr marL="0" indent="0" algn="ctr">
              <a:lnSpc>
                <a:spcPct val="100000"/>
              </a:lnSpc>
              <a:spcBef>
                <a:spcPts val="0"/>
              </a:spcBef>
              <a:buNone/>
              <a:defRPr lang="fr-FR" sz="1600">
                <a:latin typeface="+mn-lt"/>
              </a:defRPr>
            </a:lvl1pPr>
          </a:lstStyle>
          <a:p>
            <a:pPr lvl="0" rtl="0"/>
            <a:r>
              <a:rPr lang="en-US"/>
              <a:t>Click to edit Master text styles</a:t>
            </a:r>
          </a:p>
        </p:txBody>
      </p:sp>
      <p:sp>
        <p:nvSpPr>
          <p:cNvPr id="31" name="Espace réservé d’image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33" name="Espace réservé du texte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rtlCol="0" anchor="ctr">
            <a:noAutofit/>
          </a:bodyPr>
          <a:lstStyle>
            <a:lvl1pPr marL="0" indent="0" algn="ctr">
              <a:lnSpc>
                <a:spcPct val="100000"/>
              </a:lnSpc>
              <a:spcBef>
                <a:spcPts val="0"/>
              </a:spcBef>
              <a:buNone/>
              <a:defRPr lang="fr-FR" sz="2000">
                <a:latin typeface="Gill Sans Nova" panose="020B0602020104020203" pitchFamily="34" charset="0"/>
              </a:defRPr>
            </a:lvl1pPr>
          </a:lstStyle>
          <a:p>
            <a:pPr lvl="0" rtl="0"/>
            <a:r>
              <a:rPr lang="en-US"/>
              <a:t>Click to edit Master text styles</a:t>
            </a:r>
          </a:p>
        </p:txBody>
      </p:sp>
      <p:sp>
        <p:nvSpPr>
          <p:cNvPr id="32" name="Espace réservé du texte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rtlCol="0" anchor="ctr">
            <a:noAutofit/>
          </a:bodyPr>
          <a:lstStyle>
            <a:lvl1pPr marL="0" indent="0" algn="ctr">
              <a:lnSpc>
                <a:spcPct val="100000"/>
              </a:lnSpc>
              <a:spcBef>
                <a:spcPts val="0"/>
              </a:spcBef>
              <a:buNone/>
              <a:defRPr lang="fr-FR" sz="1600">
                <a:latin typeface="+mn-lt"/>
              </a:defRPr>
            </a:lvl1pPr>
          </a:lstStyle>
          <a:p>
            <a:pPr lvl="0" rtl="0"/>
            <a:r>
              <a:rPr lang="en-US"/>
              <a:t>Click to edit Master text styles</a:t>
            </a:r>
          </a:p>
        </p:txBody>
      </p:sp>
      <p:sp>
        <p:nvSpPr>
          <p:cNvPr id="30" name="Espace réservé d’image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35" name="Espace réservé du texte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rtlCol="0" anchor="ctr">
            <a:noAutofit/>
          </a:bodyPr>
          <a:lstStyle>
            <a:lvl1pPr marL="0" indent="0" algn="ctr">
              <a:lnSpc>
                <a:spcPct val="100000"/>
              </a:lnSpc>
              <a:spcBef>
                <a:spcPts val="0"/>
              </a:spcBef>
              <a:buNone/>
              <a:defRPr lang="fr-FR" sz="2000">
                <a:latin typeface="Gill Sans Nova" panose="020B0602020104020203" pitchFamily="34" charset="0"/>
              </a:defRPr>
            </a:lvl1pPr>
          </a:lstStyle>
          <a:p>
            <a:pPr lvl="0" rtl="0"/>
            <a:r>
              <a:rPr lang="en-US"/>
              <a:t>Click to edit Master text styles</a:t>
            </a:r>
          </a:p>
        </p:txBody>
      </p:sp>
      <p:sp>
        <p:nvSpPr>
          <p:cNvPr id="34" name="Espace réservé du texte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rtlCol="0" anchor="ctr">
            <a:noAutofit/>
          </a:bodyPr>
          <a:lstStyle>
            <a:lvl1pPr marL="0" indent="0" algn="ctr">
              <a:lnSpc>
                <a:spcPct val="100000"/>
              </a:lnSpc>
              <a:spcBef>
                <a:spcPts val="0"/>
              </a:spcBef>
              <a:buNone/>
              <a:defRPr lang="fr-FR" sz="1600">
                <a:latin typeface="+mn-lt"/>
              </a:defRPr>
            </a:lvl1pPr>
          </a:lstStyle>
          <a:p>
            <a:pPr lvl="0" rtl="0"/>
            <a:r>
              <a:rPr lang="en-US"/>
              <a:t>Click to edit Master text styles</a:t>
            </a:r>
          </a:p>
        </p:txBody>
      </p:sp>
      <p:sp>
        <p:nvSpPr>
          <p:cNvPr id="29" name="Espace réservé d’image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37" name="Espace réservé du texte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rtlCol="0" anchor="ctr">
            <a:noAutofit/>
          </a:bodyPr>
          <a:lstStyle>
            <a:lvl1pPr marL="0" indent="0" algn="ctr">
              <a:lnSpc>
                <a:spcPct val="100000"/>
              </a:lnSpc>
              <a:spcBef>
                <a:spcPts val="0"/>
              </a:spcBef>
              <a:buNone/>
              <a:defRPr lang="fr-FR" sz="2000">
                <a:latin typeface="Gill Sans Nova" panose="020B0602020104020203" pitchFamily="34" charset="0"/>
              </a:defRPr>
            </a:lvl1pPr>
          </a:lstStyle>
          <a:p>
            <a:pPr lvl="0" rtl="0"/>
            <a:r>
              <a:rPr lang="en-US"/>
              <a:t>Click to edit Master text styles</a:t>
            </a:r>
          </a:p>
        </p:txBody>
      </p:sp>
      <p:sp>
        <p:nvSpPr>
          <p:cNvPr id="36" name="Espace réservé du texte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rtlCol="0" anchor="ctr">
            <a:noAutofit/>
          </a:bodyPr>
          <a:lstStyle>
            <a:lvl1pPr marL="0" indent="0" algn="ctr">
              <a:lnSpc>
                <a:spcPct val="100000"/>
              </a:lnSpc>
              <a:spcBef>
                <a:spcPts val="0"/>
              </a:spcBef>
              <a:buNone/>
              <a:defRPr lang="fr-FR" sz="1600">
                <a:latin typeface="+mn-lt"/>
              </a:defRPr>
            </a:lvl1pPr>
          </a:lstStyle>
          <a:p>
            <a:pPr lvl="0" rtl="0"/>
            <a:r>
              <a:rPr lang="en-US"/>
              <a:t>Click to edit Master text styles</a:t>
            </a:r>
          </a:p>
        </p:txBody>
      </p:sp>
      <p:sp>
        <p:nvSpPr>
          <p:cNvPr id="3" name="Espace réservé du pied de page 2">
            <a:extLst>
              <a:ext uri="{FF2B5EF4-FFF2-40B4-BE49-F238E27FC236}">
                <a16:creationId xmlns:a16="http://schemas.microsoft.com/office/drawing/2014/main" id="{08AD4DF5-3AA4-926D-00B1-1C24F968F4AD}"/>
              </a:ext>
            </a:extLst>
          </p:cNvPr>
          <p:cNvSpPr>
            <a:spLocks noGrp="1"/>
          </p:cNvSpPr>
          <p:nvPr>
            <p:ph type="ftr" sz="quarter" idx="10"/>
          </p:nvPr>
        </p:nvSpPr>
        <p:spPr/>
        <p:txBody>
          <a:bodyPr rtlCol="0"/>
          <a:lstStyle>
            <a:defPPr>
              <a:defRPr lang="fr-FR"/>
            </a:defPPr>
          </a:lstStyle>
          <a:p>
            <a:pPr rtl="0"/>
            <a:r>
              <a:rPr lang="fr-FR"/>
              <a:t>Titre de la présentation</a:t>
            </a:r>
            <a:endParaRPr lang="fr-FR" dirty="0"/>
          </a:p>
        </p:txBody>
      </p:sp>
      <p:sp>
        <p:nvSpPr>
          <p:cNvPr id="4" name="Espace réservé du numéro de diapositive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a:t>
            </a:fld>
            <a:endParaRPr lang="fr-FR"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10" name="Image 9" descr="Image contenant un mollusque, un insecte&#10;&#10;Description générée automatiquement">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re 1">
            <a:extLst>
              <a:ext uri="{FF2B5EF4-FFF2-40B4-BE49-F238E27FC236}">
                <a16:creationId xmlns:a16="http://schemas.microsoft.com/office/drawing/2014/main" id="{115CA519-6BA6-FAC8-3545-2E7E3CBDE2A9}"/>
              </a:ext>
            </a:extLst>
          </p:cNvPr>
          <p:cNvSpPr>
            <a:spLocks noGrp="1"/>
          </p:cNvSpPr>
          <p:nvPr>
            <p:ph type="title"/>
          </p:nvPr>
        </p:nvSpPr>
        <p:spPr/>
        <p:txBody>
          <a:bodyPr rtlCol="0"/>
          <a:lstStyle>
            <a:lvl1pPr algn="ctr">
              <a:defRPr lang="fr-FR"/>
            </a:lvl1pPr>
          </a:lstStyle>
          <a:p>
            <a:pPr rtl="0"/>
            <a:r>
              <a:rPr lang="en-US"/>
              <a:t>Click to edit Master title style</a:t>
            </a:r>
            <a:endParaRPr lang="fr-FR"/>
          </a:p>
        </p:txBody>
      </p:sp>
      <p:sp>
        <p:nvSpPr>
          <p:cNvPr id="22" name="Espace réservé d’image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20" name="Espace réservé du texte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rtlCol="0" anchor="ctr">
            <a:noAutofit/>
          </a:bodyPr>
          <a:lstStyle>
            <a:lvl1pPr marL="0" indent="0" algn="ctr">
              <a:lnSpc>
                <a:spcPct val="100000"/>
              </a:lnSpc>
              <a:spcBef>
                <a:spcPts val="0"/>
              </a:spcBef>
              <a:buNone/>
              <a:defRPr lang="fr-FR" sz="1600" spc="20" baseline="0">
                <a:latin typeface="Gill Sans Nova" panose="020B0602020104020203" pitchFamily="34" charset="0"/>
              </a:defRPr>
            </a:lvl1pPr>
          </a:lstStyle>
          <a:p>
            <a:pPr lvl="0" rtl="0"/>
            <a:r>
              <a:rPr lang="en-US"/>
              <a:t>Click to edit Master text styles</a:t>
            </a:r>
          </a:p>
        </p:txBody>
      </p:sp>
      <p:sp>
        <p:nvSpPr>
          <p:cNvPr id="21" name="Espace réservé du texte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rtlCol="0" anchor="ctr">
            <a:noAutofit/>
          </a:bodyPr>
          <a:lstStyle>
            <a:lvl1pPr marL="0" indent="0" algn="ctr">
              <a:lnSpc>
                <a:spcPct val="100000"/>
              </a:lnSpc>
              <a:spcBef>
                <a:spcPts val="0"/>
              </a:spcBef>
              <a:buNone/>
              <a:defRPr lang="fr-FR" sz="1400" spc="20" baseline="0">
                <a:latin typeface="+mn-lt"/>
              </a:defRPr>
            </a:lvl1pPr>
          </a:lstStyle>
          <a:p>
            <a:pPr lvl="0" rtl="0"/>
            <a:r>
              <a:rPr lang="en-US"/>
              <a:t>Click to edit Master text styles</a:t>
            </a:r>
          </a:p>
        </p:txBody>
      </p:sp>
      <p:sp>
        <p:nvSpPr>
          <p:cNvPr id="46" name="Espace réservé d’image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45" name="Espace réservé du texte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rtlCol="0" anchor="ctr">
            <a:noAutofit/>
          </a:bodyPr>
          <a:lstStyle>
            <a:lvl1pPr marL="0" indent="0" algn="ctr">
              <a:lnSpc>
                <a:spcPct val="100000"/>
              </a:lnSpc>
              <a:spcBef>
                <a:spcPts val="0"/>
              </a:spcBef>
              <a:buNone/>
              <a:defRPr lang="fr-FR" sz="1600" spc="20" baseline="0">
                <a:latin typeface="Gill Sans Nova" panose="020B0602020104020203" pitchFamily="34" charset="0"/>
              </a:defRPr>
            </a:lvl1pPr>
          </a:lstStyle>
          <a:p>
            <a:pPr lvl="0" rtl="0"/>
            <a:r>
              <a:rPr lang="en-US"/>
              <a:t>Click to edit Master text styles</a:t>
            </a:r>
          </a:p>
        </p:txBody>
      </p:sp>
      <p:sp>
        <p:nvSpPr>
          <p:cNvPr id="44" name="Espace réservé du texte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rtlCol="0" anchor="ctr">
            <a:noAutofit/>
          </a:bodyPr>
          <a:lstStyle>
            <a:lvl1pPr marL="0" indent="0" algn="ctr">
              <a:lnSpc>
                <a:spcPct val="100000"/>
              </a:lnSpc>
              <a:spcBef>
                <a:spcPts val="0"/>
              </a:spcBef>
              <a:buNone/>
              <a:defRPr lang="fr-FR" sz="1400" spc="20" baseline="0">
                <a:latin typeface="+mn-lt"/>
              </a:defRPr>
            </a:lvl1pPr>
          </a:lstStyle>
          <a:p>
            <a:pPr lvl="0" rtl="0"/>
            <a:r>
              <a:rPr lang="en-US"/>
              <a:t>Click to edit Master text styles</a:t>
            </a:r>
          </a:p>
        </p:txBody>
      </p:sp>
      <p:sp>
        <p:nvSpPr>
          <p:cNvPr id="31" name="Espace réservé d’image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33" name="Espace réservé du texte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rtlCol="0" anchor="ctr">
            <a:noAutofit/>
          </a:bodyPr>
          <a:lstStyle>
            <a:lvl1pPr marL="0" indent="0" algn="ctr">
              <a:lnSpc>
                <a:spcPct val="100000"/>
              </a:lnSpc>
              <a:spcBef>
                <a:spcPts val="0"/>
              </a:spcBef>
              <a:buNone/>
              <a:defRPr lang="fr-FR" sz="1600" spc="20" baseline="0">
                <a:latin typeface="Gill Sans Nova" panose="020B0602020104020203" pitchFamily="34" charset="0"/>
              </a:defRPr>
            </a:lvl1pPr>
          </a:lstStyle>
          <a:p>
            <a:pPr lvl="0" rtl="0"/>
            <a:r>
              <a:rPr lang="en-US"/>
              <a:t>Click to edit Master text styles</a:t>
            </a:r>
          </a:p>
        </p:txBody>
      </p:sp>
      <p:sp>
        <p:nvSpPr>
          <p:cNvPr id="32" name="Espace réservé du texte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rtlCol="0" anchor="ctr">
            <a:noAutofit/>
          </a:bodyPr>
          <a:lstStyle>
            <a:lvl1pPr marL="0" indent="0" algn="ctr">
              <a:lnSpc>
                <a:spcPct val="100000"/>
              </a:lnSpc>
              <a:spcBef>
                <a:spcPts val="0"/>
              </a:spcBef>
              <a:buNone/>
              <a:defRPr lang="fr-FR" sz="1400" spc="20" baseline="0">
                <a:latin typeface="+mn-lt"/>
              </a:defRPr>
            </a:lvl1pPr>
          </a:lstStyle>
          <a:p>
            <a:pPr lvl="0" rtl="0"/>
            <a:r>
              <a:rPr lang="en-US"/>
              <a:t>Click to edit Master text styles</a:t>
            </a:r>
          </a:p>
        </p:txBody>
      </p:sp>
      <p:sp>
        <p:nvSpPr>
          <p:cNvPr id="16" name="Espace réservé d’image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23" name="Espace réservé du texte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rtlCol="0" anchor="ctr">
            <a:noAutofit/>
          </a:bodyPr>
          <a:lstStyle>
            <a:lvl1pPr marL="0" indent="0" algn="ctr">
              <a:lnSpc>
                <a:spcPct val="100000"/>
              </a:lnSpc>
              <a:spcBef>
                <a:spcPts val="0"/>
              </a:spcBef>
              <a:buNone/>
              <a:defRPr lang="fr-FR" sz="1600" spc="20" baseline="0">
                <a:latin typeface="Gill Sans Nova" panose="020B0602020104020203" pitchFamily="34" charset="0"/>
              </a:defRPr>
            </a:lvl1pPr>
          </a:lstStyle>
          <a:p>
            <a:pPr lvl="0" rtl="0"/>
            <a:r>
              <a:rPr lang="en-US"/>
              <a:t>Click to edit Master text styles</a:t>
            </a:r>
          </a:p>
        </p:txBody>
      </p:sp>
      <p:sp>
        <p:nvSpPr>
          <p:cNvPr id="18" name="Espace réservé du texte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rtlCol="0" anchor="ctr">
            <a:noAutofit/>
          </a:bodyPr>
          <a:lstStyle>
            <a:lvl1pPr marL="0" indent="0" algn="ctr">
              <a:lnSpc>
                <a:spcPct val="100000"/>
              </a:lnSpc>
              <a:spcBef>
                <a:spcPts val="0"/>
              </a:spcBef>
              <a:buNone/>
              <a:defRPr lang="fr-FR" sz="1400" spc="20" baseline="0">
                <a:latin typeface="+mn-lt"/>
              </a:defRPr>
            </a:lvl1pPr>
          </a:lstStyle>
          <a:p>
            <a:pPr lvl="0" rtl="0"/>
            <a:r>
              <a:rPr lang="en-US"/>
              <a:t>Click to edit Master text styles</a:t>
            </a:r>
          </a:p>
        </p:txBody>
      </p:sp>
      <p:sp>
        <p:nvSpPr>
          <p:cNvPr id="30" name="Espace réservé d’image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35" name="Espace réservé du texte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rtlCol="0" anchor="ctr">
            <a:noAutofit/>
          </a:bodyPr>
          <a:lstStyle>
            <a:lvl1pPr marL="0" indent="0" algn="ctr">
              <a:lnSpc>
                <a:spcPct val="100000"/>
              </a:lnSpc>
              <a:spcBef>
                <a:spcPts val="0"/>
              </a:spcBef>
              <a:buNone/>
              <a:defRPr lang="fr-FR" sz="1600" spc="20" baseline="0">
                <a:latin typeface="Gill Sans Nova" panose="020B0602020104020203" pitchFamily="34" charset="0"/>
              </a:defRPr>
            </a:lvl1pPr>
          </a:lstStyle>
          <a:p>
            <a:pPr lvl="0" rtl="0"/>
            <a:r>
              <a:rPr lang="en-US"/>
              <a:t>Click to edit Master text styles</a:t>
            </a:r>
          </a:p>
        </p:txBody>
      </p:sp>
      <p:sp>
        <p:nvSpPr>
          <p:cNvPr id="34" name="Espace réservé du texte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rtlCol="0" anchor="ctr">
            <a:noAutofit/>
          </a:bodyPr>
          <a:lstStyle>
            <a:lvl1pPr marL="0" indent="0" algn="ctr">
              <a:lnSpc>
                <a:spcPct val="100000"/>
              </a:lnSpc>
              <a:spcBef>
                <a:spcPts val="0"/>
              </a:spcBef>
              <a:buNone/>
              <a:defRPr lang="fr-FR" sz="1400" spc="20" baseline="0">
                <a:latin typeface="+mn-lt"/>
              </a:defRPr>
            </a:lvl1pPr>
          </a:lstStyle>
          <a:p>
            <a:pPr lvl="0" rtl="0"/>
            <a:r>
              <a:rPr lang="en-US"/>
              <a:t>Click to edit Master text styles</a:t>
            </a:r>
          </a:p>
        </p:txBody>
      </p:sp>
      <p:sp>
        <p:nvSpPr>
          <p:cNvPr id="14" name="Espace réservé d’image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27" name="Espace réservé du texte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rtlCol="0" anchor="ctr">
            <a:noAutofit/>
          </a:bodyPr>
          <a:lstStyle>
            <a:lvl1pPr marL="0" indent="0" algn="ctr">
              <a:lnSpc>
                <a:spcPct val="100000"/>
              </a:lnSpc>
              <a:spcBef>
                <a:spcPts val="0"/>
              </a:spcBef>
              <a:buNone/>
              <a:defRPr lang="fr-FR" sz="1600" spc="20" baseline="0">
                <a:latin typeface="Gill Sans Nova" panose="020B0602020104020203" pitchFamily="34" charset="0"/>
              </a:defRPr>
            </a:lvl1pPr>
          </a:lstStyle>
          <a:p>
            <a:pPr lvl="0" rtl="0"/>
            <a:r>
              <a:rPr lang="en-US"/>
              <a:t>Click to edit Master text styles</a:t>
            </a:r>
          </a:p>
        </p:txBody>
      </p:sp>
      <p:sp>
        <p:nvSpPr>
          <p:cNvPr id="25" name="Espace réservé du texte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rtlCol="0" anchor="ctr">
            <a:noAutofit/>
          </a:bodyPr>
          <a:lstStyle>
            <a:lvl1pPr marL="0" indent="0" algn="ctr">
              <a:lnSpc>
                <a:spcPct val="100000"/>
              </a:lnSpc>
              <a:spcBef>
                <a:spcPts val="0"/>
              </a:spcBef>
              <a:buNone/>
              <a:defRPr lang="fr-FR" sz="1400" spc="20" baseline="0">
                <a:latin typeface="+mn-lt"/>
              </a:defRPr>
            </a:lvl1pPr>
          </a:lstStyle>
          <a:p>
            <a:pPr lvl="0" rtl="0"/>
            <a:r>
              <a:rPr lang="en-US"/>
              <a:t>Click to edit Master text styles</a:t>
            </a:r>
          </a:p>
        </p:txBody>
      </p:sp>
      <p:sp>
        <p:nvSpPr>
          <p:cNvPr id="29" name="Espace réservé d’image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37" name="Espace réservé du texte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rtlCol="0" anchor="ctr">
            <a:noAutofit/>
          </a:bodyPr>
          <a:lstStyle>
            <a:lvl1pPr marL="0" indent="0" algn="ctr">
              <a:lnSpc>
                <a:spcPct val="100000"/>
              </a:lnSpc>
              <a:spcBef>
                <a:spcPts val="0"/>
              </a:spcBef>
              <a:buNone/>
              <a:defRPr lang="fr-FR" sz="1600" spc="20" baseline="0">
                <a:latin typeface="Gill Sans Nova" panose="020B0602020104020203" pitchFamily="34" charset="0"/>
              </a:defRPr>
            </a:lvl1pPr>
          </a:lstStyle>
          <a:p>
            <a:pPr lvl="0" rtl="0"/>
            <a:r>
              <a:rPr lang="en-US"/>
              <a:t>Click to edit Master text styles</a:t>
            </a:r>
          </a:p>
        </p:txBody>
      </p:sp>
      <p:sp>
        <p:nvSpPr>
          <p:cNvPr id="36" name="Espace réservé du texte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rtlCol="0" anchor="ctr">
            <a:noAutofit/>
          </a:bodyPr>
          <a:lstStyle>
            <a:lvl1pPr marL="0" indent="0" algn="ctr">
              <a:lnSpc>
                <a:spcPct val="100000"/>
              </a:lnSpc>
              <a:spcBef>
                <a:spcPts val="0"/>
              </a:spcBef>
              <a:buNone/>
              <a:defRPr lang="fr-FR" sz="1400" spc="20" baseline="0">
                <a:latin typeface="+mn-lt"/>
              </a:defRPr>
            </a:lvl1pPr>
          </a:lstStyle>
          <a:p>
            <a:pPr lvl="0" rtl="0"/>
            <a:r>
              <a:rPr lang="en-US"/>
              <a:t>Click to edit Master text styles</a:t>
            </a:r>
          </a:p>
        </p:txBody>
      </p:sp>
      <p:sp>
        <p:nvSpPr>
          <p:cNvPr id="47" name="Espace réservé d’image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rtlCol="0" anchor="ctr">
            <a:normAutofit/>
          </a:bodyPr>
          <a:lstStyle>
            <a:lvl1pPr marL="0" indent="0" algn="ctr">
              <a:buNone/>
              <a:defRPr lang="fr-FR" sz="1800"/>
            </a:lvl1pPr>
          </a:lstStyle>
          <a:p>
            <a:pPr rtl="0"/>
            <a:r>
              <a:rPr lang="en-US"/>
              <a:t>Click icon to add picture</a:t>
            </a:r>
            <a:endParaRPr lang="fr-FR" dirty="0"/>
          </a:p>
        </p:txBody>
      </p:sp>
      <p:sp>
        <p:nvSpPr>
          <p:cNvPr id="42" name="Espace réservé du texte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rtlCol="0" anchor="ctr">
            <a:noAutofit/>
          </a:bodyPr>
          <a:lstStyle>
            <a:lvl1pPr marL="0" indent="0" algn="ctr">
              <a:lnSpc>
                <a:spcPct val="100000"/>
              </a:lnSpc>
              <a:spcBef>
                <a:spcPts val="0"/>
              </a:spcBef>
              <a:buNone/>
              <a:defRPr lang="fr-FR" sz="1600" spc="20" baseline="0">
                <a:latin typeface="Gill Sans Nova" panose="020B0602020104020203" pitchFamily="34" charset="0"/>
              </a:defRPr>
            </a:lvl1pPr>
          </a:lstStyle>
          <a:p>
            <a:pPr lvl="0" rtl="0"/>
            <a:r>
              <a:rPr lang="en-US"/>
              <a:t>Click to edit Master text styles</a:t>
            </a:r>
          </a:p>
        </p:txBody>
      </p:sp>
      <p:sp>
        <p:nvSpPr>
          <p:cNvPr id="41" name="Espace réservé du texte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rtlCol="0" anchor="ctr">
            <a:noAutofit/>
          </a:bodyPr>
          <a:lstStyle>
            <a:lvl1pPr marL="0" indent="0" algn="ctr">
              <a:lnSpc>
                <a:spcPct val="100000"/>
              </a:lnSpc>
              <a:spcBef>
                <a:spcPts val="0"/>
              </a:spcBef>
              <a:buNone/>
              <a:defRPr lang="fr-FR" sz="1400" spc="20" baseline="0">
                <a:latin typeface="+mn-lt"/>
              </a:defRPr>
            </a:lvl1pPr>
          </a:lstStyle>
          <a:p>
            <a:pPr lvl="0" rtl="0"/>
            <a:r>
              <a:rPr lang="en-US"/>
              <a:t>Click to edit Master text styles</a:t>
            </a:r>
          </a:p>
        </p:txBody>
      </p:sp>
      <p:sp>
        <p:nvSpPr>
          <p:cNvPr id="3" name="Espace réservé du pied de page 2">
            <a:extLst>
              <a:ext uri="{FF2B5EF4-FFF2-40B4-BE49-F238E27FC236}">
                <a16:creationId xmlns:a16="http://schemas.microsoft.com/office/drawing/2014/main" id="{08AD4DF5-3AA4-926D-00B1-1C24F968F4AD}"/>
              </a:ext>
            </a:extLst>
          </p:cNvPr>
          <p:cNvSpPr>
            <a:spLocks noGrp="1"/>
          </p:cNvSpPr>
          <p:nvPr>
            <p:ph type="ftr" sz="quarter" idx="10"/>
          </p:nvPr>
        </p:nvSpPr>
        <p:spPr/>
        <p:txBody>
          <a:bodyPr rtlCol="0"/>
          <a:lstStyle>
            <a:defPPr>
              <a:defRPr lang="fr-FR"/>
            </a:defPPr>
          </a:lstStyle>
          <a:p>
            <a:pPr rtl="0"/>
            <a:r>
              <a:rPr lang="fr-FR"/>
              <a:t>Titre de la présentation</a:t>
            </a:r>
            <a:endParaRPr lang="fr-FR" dirty="0"/>
          </a:p>
        </p:txBody>
      </p:sp>
      <p:sp>
        <p:nvSpPr>
          <p:cNvPr id="4" name="Espace réservé du numéro de diapositive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a:t>
            </a:fld>
            <a:endParaRPr lang="fr-FR"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defPPr>
              <a:defRPr lang="fr-FR"/>
            </a:defPPr>
          </a:lstStyle>
          <a:p>
            <a:pPr rtl="0"/>
            <a:r>
              <a:rPr lang="fr-FR"/>
              <a:t>Modifiez le style du titre</a:t>
            </a:r>
          </a:p>
        </p:txBody>
      </p:sp>
      <p:sp>
        <p:nvSpPr>
          <p:cNvPr id="3" name="Espace réservé du texte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defPPr>
              <a:defRPr lang="fr-FR"/>
            </a:defPPr>
          </a:lstStyle>
          <a:p>
            <a:pPr lvl="0" rtl="0"/>
            <a:r>
              <a:rPr lang="fr-FR"/>
              <a:t>Modifiez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pied de page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lang="fr-FR" sz="1200">
                <a:solidFill>
                  <a:schemeClr val="tx1"/>
                </a:solidFill>
                <a:latin typeface="Gill Sans Nova Light" panose="020F0302020204030204" pitchFamily="34" charset="0"/>
                <a:cs typeface="Gill Sans Nova Light" panose="020F0302020204030204" pitchFamily="34" charset="0"/>
              </a:defRPr>
            </a:lvl1pPr>
          </a:lstStyle>
          <a:p>
            <a:pPr rtl="0"/>
            <a:r>
              <a:rPr lang="fr-FR"/>
              <a:t>Titre de la présentation</a:t>
            </a:r>
            <a:endParaRPr lang="fr-FR" dirty="0"/>
          </a:p>
        </p:txBody>
      </p:sp>
      <p:sp>
        <p:nvSpPr>
          <p:cNvPr id="6" name="Espace réservé du numéro de diapositive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lang="fr-FR" sz="1200">
                <a:solidFill>
                  <a:schemeClr val="tx1"/>
                </a:solidFill>
                <a:latin typeface="Gill Sans Nova Light" panose="020F0302020204030204" pitchFamily="34" charset="0"/>
                <a:cs typeface="Gill Sans Nova Light" panose="020F0302020204030204" pitchFamily="34" charset="0"/>
              </a:defRPr>
            </a:lvl1pPr>
          </a:lstStyle>
          <a:p>
            <a:pPr rtl="0"/>
            <a:fld id="{294A09A9-5501-47C1-A89A-A340965A2BE2}" type="slidenum">
              <a:rPr lang="fr-FR" smtClean="0"/>
              <a:pPr rtl="0"/>
              <a:t>‹#›</a:t>
            </a:fld>
            <a:endParaRPr lang="fr-FR"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lang="fr-F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lang="fr-F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lang="fr-F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lang="fr-F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lang="fr-F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lang="fr-F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24180B-35BA-C28E-820F-59C84FBDD99A}"/>
              </a:ext>
            </a:extLst>
          </p:cNvPr>
          <p:cNvSpPr>
            <a:spLocks noGrp="1"/>
          </p:cNvSpPr>
          <p:nvPr>
            <p:ph type="ctrTitle"/>
          </p:nvPr>
        </p:nvSpPr>
        <p:spPr>
          <a:xfrm>
            <a:off x="2749296" y="1848103"/>
            <a:ext cx="6693408" cy="1838525"/>
          </a:xfrm>
        </p:spPr>
        <p:txBody>
          <a:bodyPr rtlCol="0"/>
          <a:lstStyle>
            <a:defPPr>
              <a:defRPr lang="fr-FR"/>
            </a:defPPr>
          </a:lstStyle>
          <a:p>
            <a:pPr rtl="0"/>
            <a:r>
              <a:rPr lang="en-US" sz="4400" spc="-20" dirty="0"/>
              <a:t>E</a:t>
            </a:r>
            <a:r>
              <a:rPr lang="fr-FR" sz="4400" spc="-20" dirty="0"/>
              <a:t>yes motion </a:t>
            </a:r>
            <a:r>
              <a:rPr lang="en-US" sz="4400" spc="-20" dirty="0"/>
              <a:t>tracking</a:t>
            </a:r>
          </a:p>
        </p:txBody>
      </p:sp>
      <p:sp>
        <p:nvSpPr>
          <p:cNvPr id="3" name="Sous-titre 2">
            <a:extLst>
              <a:ext uri="{FF2B5EF4-FFF2-40B4-BE49-F238E27FC236}">
                <a16:creationId xmlns:a16="http://schemas.microsoft.com/office/drawing/2014/main" id="{626260E8-21BF-1371-4767-5E86248A7A7B}"/>
              </a:ext>
            </a:extLst>
          </p:cNvPr>
          <p:cNvSpPr>
            <a:spLocks noGrp="1"/>
          </p:cNvSpPr>
          <p:nvPr>
            <p:ph type="subTitle" idx="1"/>
          </p:nvPr>
        </p:nvSpPr>
        <p:spPr>
          <a:xfrm>
            <a:off x="4596384" y="4633541"/>
            <a:ext cx="2999232" cy="438912"/>
          </a:xfrm>
        </p:spPr>
        <p:txBody>
          <a:bodyPr rtlCol="0"/>
          <a:lstStyle>
            <a:defPPr>
              <a:defRPr lang="fr-FR"/>
            </a:defPPr>
          </a:lstStyle>
          <a:p>
            <a:pPr rtl="0"/>
            <a:r>
              <a:rPr lang="en-US" dirty="0"/>
              <a:t>With python</a:t>
            </a:r>
            <a:endParaRPr lang="fr-FR" dirty="0"/>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F4D5B-3E14-1349-3E16-232AA74EEBAF}"/>
              </a:ext>
            </a:extLst>
          </p:cNvPr>
          <p:cNvSpPr>
            <a:spLocks noGrp="1"/>
          </p:cNvSpPr>
          <p:nvPr>
            <p:ph type="title"/>
          </p:nvPr>
        </p:nvSpPr>
        <p:spPr/>
        <p:txBody>
          <a:bodyPr rtlCol="0"/>
          <a:lstStyle>
            <a:defPPr>
              <a:defRPr lang="fr-FR"/>
            </a:defPPr>
          </a:lstStyle>
          <a:p>
            <a:pPr rtl="0"/>
            <a:r>
              <a:rPr lang="fr-FR" dirty="0"/>
              <a:t>Conception et fabrication</a:t>
            </a:r>
          </a:p>
        </p:txBody>
      </p:sp>
      <p:sp>
        <p:nvSpPr>
          <p:cNvPr id="7" name="Espace réservé du pied de page 6">
            <a:extLst>
              <a:ext uri="{FF2B5EF4-FFF2-40B4-BE49-F238E27FC236}">
                <a16:creationId xmlns:a16="http://schemas.microsoft.com/office/drawing/2014/main" id="{69D875C8-4D19-8AF8-6F98-F151E309145E}"/>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8" name="Espace réservé du numéro de diapositive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10</a:t>
            </a:fld>
            <a:endParaRPr lang="fr-FR" dirty="0"/>
          </a:p>
        </p:txBody>
      </p:sp>
      <p:sp>
        <p:nvSpPr>
          <p:cNvPr id="23" name="Titre 1">
            <a:extLst>
              <a:ext uri="{FF2B5EF4-FFF2-40B4-BE49-F238E27FC236}">
                <a16:creationId xmlns:a16="http://schemas.microsoft.com/office/drawing/2014/main" id="{CCCCEEBF-2270-14AE-1806-6DDF3BE858C6}"/>
              </a:ext>
            </a:extLst>
          </p:cNvPr>
          <p:cNvSpPr txBox="1">
            <a:spLocks/>
          </p:cNvSpPr>
          <p:nvPr/>
        </p:nvSpPr>
        <p:spPr>
          <a:xfrm>
            <a:off x="4002133" y="1628754"/>
            <a:ext cx="4374017" cy="849312"/>
          </a:xfrm>
          <a:prstGeom prst="rect">
            <a:avLst/>
          </a:prstGeom>
        </p:spPr>
        <p:txBody>
          <a:bodyPr vert="horz" lIns="91440" tIns="45720" rIns="91440" bIns="45720" rtlCol="0" anchor="ctr">
            <a:normAutofit/>
          </a:bodyPr>
          <a:lstStyle>
            <a:defPPr>
              <a:defRPr lang="fr-FR"/>
            </a:defPPr>
            <a:lvl1pPr algn="ctr" defTabSz="914400" rtl="0" eaLnBrk="1" latinLnBrk="0" hangingPunct="1">
              <a:lnSpc>
                <a:spcPct val="90000"/>
              </a:lnSpc>
              <a:spcBef>
                <a:spcPct val="0"/>
              </a:spcBef>
              <a:buNone/>
              <a:defRPr lang="fr-FR" sz="4400" kern="1200">
                <a:solidFill>
                  <a:schemeClr val="accent3"/>
                </a:solidFill>
                <a:latin typeface="+mj-lt"/>
                <a:ea typeface="+mj-ea"/>
                <a:cs typeface="+mj-cs"/>
              </a:defRPr>
            </a:lvl1pPr>
          </a:lstStyle>
          <a:p>
            <a:r>
              <a:rPr lang="fr-FR" sz="2000" b="1" spc="600" dirty="0">
                <a:solidFill>
                  <a:srgbClr val="FF0000"/>
                </a:solidFill>
              </a:rPr>
              <a:t>Cadre globale</a:t>
            </a:r>
          </a:p>
        </p:txBody>
      </p:sp>
      <p:sp>
        <p:nvSpPr>
          <p:cNvPr id="25" name="TextBox 24">
            <a:extLst>
              <a:ext uri="{FF2B5EF4-FFF2-40B4-BE49-F238E27FC236}">
                <a16:creationId xmlns:a16="http://schemas.microsoft.com/office/drawing/2014/main" id="{1632AC01-1B52-6210-20D0-DD898A5A4527}"/>
              </a:ext>
            </a:extLst>
          </p:cNvPr>
          <p:cNvSpPr txBox="1"/>
          <p:nvPr/>
        </p:nvSpPr>
        <p:spPr>
          <a:xfrm>
            <a:off x="506186" y="3167520"/>
            <a:ext cx="5848894" cy="1323439"/>
          </a:xfrm>
          <a:prstGeom prst="rect">
            <a:avLst/>
          </a:prstGeom>
          <a:noFill/>
        </p:spPr>
        <p:txBody>
          <a:bodyPr wrap="square">
            <a:spAutoFit/>
          </a:bodyPr>
          <a:lstStyle/>
          <a:p>
            <a:r>
              <a:rPr lang="fr-FR" sz="2000" dirty="0">
                <a:solidFill>
                  <a:schemeClr val="accent3"/>
                </a:solidFill>
                <a:latin typeface="Gill Sans Nova Light" panose="020F0302020204030204" pitchFamily="34" charset="0"/>
                <a:cs typeface="Gill Sans Nova Light" panose="020F0302020204030204" pitchFamily="34" charset="0"/>
              </a:rPr>
              <a:t>Il est modelé comme une demi-sphère creuse avec trois trous. Deux des trous sont utilisés pour permettre la rotation du couvercle, et le troisième trou est utilisé pour permettre la rotation du pupille</a:t>
            </a:r>
          </a:p>
        </p:txBody>
      </p:sp>
      <p:sp>
        <p:nvSpPr>
          <p:cNvPr id="27" name="TextBox 26">
            <a:extLst>
              <a:ext uri="{FF2B5EF4-FFF2-40B4-BE49-F238E27FC236}">
                <a16:creationId xmlns:a16="http://schemas.microsoft.com/office/drawing/2014/main" id="{334F626D-15F5-4199-1B95-C8AEDFEBF63B}"/>
              </a:ext>
            </a:extLst>
          </p:cNvPr>
          <p:cNvSpPr txBox="1"/>
          <p:nvPr/>
        </p:nvSpPr>
        <p:spPr>
          <a:xfrm>
            <a:off x="506186" y="2506532"/>
            <a:ext cx="5848894" cy="707886"/>
          </a:xfrm>
          <a:prstGeom prst="rect">
            <a:avLst/>
          </a:prstGeom>
          <a:noFill/>
        </p:spPr>
        <p:txBody>
          <a:bodyPr wrap="square">
            <a:spAutoFit/>
          </a:bodyPr>
          <a:lstStyle/>
          <a:p>
            <a:r>
              <a:rPr lang="fr-FR" sz="2000" dirty="0">
                <a:solidFill>
                  <a:schemeClr val="accent3"/>
                </a:solidFill>
                <a:latin typeface="Gill Sans Nova Light" panose="020F0302020204030204" pitchFamily="34" charset="0"/>
                <a:cs typeface="Gill Sans Nova Light" panose="020F0302020204030204" pitchFamily="34" charset="0"/>
              </a:rPr>
              <a:t>Ce composant est conçu pour servir de cadre général similaire à la structure de l'œil humain.</a:t>
            </a:r>
          </a:p>
        </p:txBody>
      </p:sp>
      <p:pic>
        <p:nvPicPr>
          <p:cNvPr id="29" name="Picture 28">
            <a:extLst>
              <a:ext uri="{FF2B5EF4-FFF2-40B4-BE49-F238E27FC236}">
                <a16:creationId xmlns:a16="http://schemas.microsoft.com/office/drawing/2014/main" id="{943F745F-15F6-0603-AD0D-DF53D8ECCCA3}"/>
              </a:ext>
            </a:extLst>
          </p:cNvPr>
          <p:cNvPicPr>
            <a:picLocks noChangeAspect="1"/>
          </p:cNvPicPr>
          <p:nvPr/>
        </p:nvPicPr>
        <p:blipFill>
          <a:blip r:embed="rId2"/>
          <a:stretch>
            <a:fillRect/>
          </a:stretch>
        </p:blipFill>
        <p:spPr>
          <a:xfrm>
            <a:off x="7403825" y="2319916"/>
            <a:ext cx="3647782" cy="3175112"/>
          </a:xfrm>
          <a:prstGeom prst="rect">
            <a:avLst/>
          </a:prstGeom>
        </p:spPr>
      </p:pic>
      <p:pic>
        <p:nvPicPr>
          <p:cNvPr id="4" name="Picture 3">
            <a:extLst>
              <a:ext uri="{FF2B5EF4-FFF2-40B4-BE49-F238E27FC236}">
                <a16:creationId xmlns:a16="http://schemas.microsoft.com/office/drawing/2014/main" id="{2180800C-26D6-286F-77A5-20187C1ED5B3}"/>
              </a:ext>
            </a:extLst>
          </p:cNvPr>
          <p:cNvPicPr>
            <a:picLocks noChangeAspect="1"/>
          </p:cNvPicPr>
          <p:nvPr/>
        </p:nvPicPr>
        <p:blipFill>
          <a:blip r:embed="rId3"/>
          <a:stretch>
            <a:fillRect/>
          </a:stretch>
        </p:blipFill>
        <p:spPr>
          <a:xfrm>
            <a:off x="6403268" y="2694338"/>
            <a:ext cx="2966863" cy="3231351"/>
          </a:xfrm>
          <a:prstGeom prst="rect">
            <a:avLst/>
          </a:prstGeom>
        </p:spPr>
      </p:pic>
    </p:spTree>
    <p:extLst>
      <p:ext uri="{BB962C8B-B14F-4D97-AF65-F5344CB8AC3E}">
        <p14:creationId xmlns:p14="http://schemas.microsoft.com/office/powerpoint/2010/main" val="297834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grpId="1" nodeType="clickEffect">
                                  <p:stCondLst>
                                    <p:cond delay="0"/>
                                  </p:stCondLst>
                                  <p:childTnLst>
                                    <p:animEffect transition="out" filter="fade">
                                      <p:cBhvr>
                                        <p:cTn id="12" dur="1000"/>
                                        <p:tgtEl>
                                          <p:spTgt spid="27"/>
                                        </p:tgtEl>
                                      </p:cBhvr>
                                    </p:animEffect>
                                    <p:anim calcmode="lin" valueType="num">
                                      <p:cBhvr>
                                        <p:cTn id="13" dur="1000"/>
                                        <p:tgtEl>
                                          <p:spTgt spid="27"/>
                                        </p:tgtEl>
                                        <p:attrNameLst>
                                          <p:attrName>ppt_x</p:attrName>
                                        </p:attrNameLst>
                                      </p:cBhvr>
                                      <p:tavLst>
                                        <p:tav tm="0">
                                          <p:val>
                                            <p:strVal val="ppt_x"/>
                                          </p:val>
                                        </p:tav>
                                        <p:tav tm="100000">
                                          <p:val>
                                            <p:strVal val="ppt_x"/>
                                          </p:val>
                                        </p:tav>
                                      </p:tavLst>
                                    </p:anim>
                                    <p:anim calcmode="lin" valueType="num">
                                      <p:cBhvr>
                                        <p:cTn id="14" dur="1000"/>
                                        <p:tgtEl>
                                          <p:spTgt spid="27"/>
                                        </p:tgtEl>
                                        <p:attrNameLst>
                                          <p:attrName>ppt_y</p:attrName>
                                        </p:attrNameLst>
                                      </p:cBhvr>
                                      <p:tavLst>
                                        <p:tav tm="0">
                                          <p:val>
                                            <p:strVal val="ppt_y"/>
                                          </p:val>
                                        </p:tav>
                                        <p:tav tm="100000">
                                          <p:val>
                                            <p:strVal val="ppt_y+.1"/>
                                          </p:val>
                                        </p:tav>
                                      </p:tavLst>
                                    </p:anim>
                                    <p:set>
                                      <p:cBhvr>
                                        <p:cTn id="15" dur="1" fill="hold">
                                          <p:stCondLst>
                                            <p:cond delay="999"/>
                                          </p:stCondLst>
                                        </p:cTn>
                                        <p:tgtEl>
                                          <p:spTgt spid="27"/>
                                        </p:tgtEl>
                                        <p:attrNameLst>
                                          <p:attrName>style.visibility</p:attrName>
                                        </p:attrNameLst>
                                      </p:cBhvr>
                                      <p:to>
                                        <p:strVal val="hidden"/>
                                      </p:to>
                                    </p:set>
                                  </p:childTnLst>
                                </p:cTn>
                              </p:par>
                              <p:par>
                                <p:cTn id="16" presetID="42"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par>
                                <p:cTn id="21" presetID="42" presetClass="exit" presetSubtype="0" fill="hold" nodeType="withEffect">
                                  <p:stCondLst>
                                    <p:cond delay="0"/>
                                  </p:stCondLst>
                                  <p:childTnLst>
                                    <p:animEffect transition="out" filter="fade">
                                      <p:cBhvr>
                                        <p:cTn id="22" dur="1000"/>
                                        <p:tgtEl>
                                          <p:spTgt spid="29"/>
                                        </p:tgtEl>
                                      </p:cBhvr>
                                    </p:animEffect>
                                    <p:anim calcmode="lin" valueType="num">
                                      <p:cBhvr>
                                        <p:cTn id="23" dur="1000"/>
                                        <p:tgtEl>
                                          <p:spTgt spid="29"/>
                                        </p:tgtEl>
                                        <p:attrNameLst>
                                          <p:attrName>ppt_x</p:attrName>
                                        </p:attrNameLst>
                                      </p:cBhvr>
                                      <p:tavLst>
                                        <p:tav tm="0">
                                          <p:val>
                                            <p:strVal val="ppt_x"/>
                                          </p:val>
                                        </p:tav>
                                        <p:tav tm="100000">
                                          <p:val>
                                            <p:strVal val="ppt_x"/>
                                          </p:val>
                                        </p:tav>
                                      </p:tavLst>
                                    </p:anim>
                                    <p:anim calcmode="lin" valueType="num">
                                      <p:cBhvr>
                                        <p:cTn id="24" dur="1000"/>
                                        <p:tgtEl>
                                          <p:spTgt spid="29"/>
                                        </p:tgtEl>
                                        <p:attrNameLst>
                                          <p:attrName>ppt_y</p:attrName>
                                        </p:attrNameLst>
                                      </p:cBhvr>
                                      <p:tavLst>
                                        <p:tav tm="0">
                                          <p:val>
                                            <p:strVal val="ppt_y"/>
                                          </p:val>
                                        </p:tav>
                                        <p:tav tm="100000">
                                          <p:val>
                                            <p:strVal val="ppt_y+.1"/>
                                          </p:val>
                                        </p:tav>
                                      </p:tavLst>
                                    </p:anim>
                                    <p:set>
                                      <p:cBhvr>
                                        <p:cTn id="25" dur="1" fill="hold">
                                          <p:stCondLst>
                                            <p:cond delay="999"/>
                                          </p:stCondLst>
                                        </p:cTn>
                                        <p:tgtEl>
                                          <p:spTgt spid="29"/>
                                        </p:tgtEl>
                                        <p:attrNameLst>
                                          <p:attrName>style.visibility</p:attrName>
                                        </p:attrNameLst>
                                      </p:cBhvr>
                                      <p:to>
                                        <p:strVal val="hidden"/>
                                      </p:to>
                                    </p:set>
                                  </p:childTnLst>
                                </p:cTn>
                              </p:par>
                              <p:par>
                                <p:cTn id="26" presetID="42"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F4D5B-3E14-1349-3E16-232AA74EEBAF}"/>
              </a:ext>
            </a:extLst>
          </p:cNvPr>
          <p:cNvSpPr>
            <a:spLocks noGrp="1"/>
          </p:cNvSpPr>
          <p:nvPr>
            <p:ph type="title"/>
          </p:nvPr>
        </p:nvSpPr>
        <p:spPr/>
        <p:txBody>
          <a:bodyPr rtlCol="0"/>
          <a:lstStyle>
            <a:defPPr>
              <a:defRPr lang="fr-FR"/>
            </a:defPPr>
          </a:lstStyle>
          <a:p>
            <a:pPr rtl="0"/>
            <a:r>
              <a:rPr lang="fr-FR" dirty="0"/>
              <a:t>Conception et fabrication</a:t>
            </a:r>
          </a:p>
        </p:txBody>
      </p:sp>
      <p:sp>
        <p:nvSpPr>
          <p:cNvPr id="7" name="Espace réservé du pied de page 6">
            <a:extLst>
              <a:ext uri="{FF2B5EF4-FFF2-40B4-BE49-F238E27FC236}">
                <a16:creationId xmlns:a16="http://schemas.microsoft.com/office/drawing/2014/main" id="{69D875C8-4D19-8AF8-6F98-F151E309145E}"/>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8" name="Espace réservé du numéro de diapositive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11</a:t>
            </a:fld>
            <a:endParaRPr lang="fr-FR" dirty="0"/>
          </a:p>
        </p:txBody>
      </p:sp>
      <p:sp>
        <p:nvSpPr>
          <p:cNvPr id="23" name="Titre 1">
            <a:extLst>
              <a:ext uri="{FF2B5EF4-FFF2-40B4-BE49-F238E27FC236}">
                <a16:creationId xmlns:a16="http://schemas.microsoft.com/office/drawing/2014/main" id="{CCCCEEBF-2270-14AE-1806-6DDF3BE858C6}"/>
              </a:ext>
            </a:extLst>
          </p:cNvPr>
          <p:cNvSpPr txBox="1">
            <a:spLocks/>
          </p:cNvSpPr>
          <p:nvPr/>
        </p:nvSpPr>
        <p:spPr>
          <a:xfrm>
            <a:off x="3908991" y="1690688"/>
            <a:ext cx="4374017" cy="849312"/>
          </a:xfrm>
          <a:prstGeom prst="rect">
            <a:avLst/>
          </a:prstGeom>
        </p:spPr>
        <p:txBody>
          <a:bodyPr vert="horz" lIns="91440" tIns="45720" rIns="91440" bIns="45720" rtlCol="0" anchor="ctr">
            <a:normAutofit/>
          </a:bodyPr>
          <a:lstStyle>
            <a:defPPr>
              <a:defRPr lang="fr-FR"/>
            </a:defPPr>
            <a:lvl1pPr algn="ctr" defTabSz="914400" rtl="0" eaLnBrk="1" latinLnBrk="0" hangingPunct="1">
              <a:lnSpc>
                <a:spcPct val="90000"/>
              </a:lnSpc>
              <a:spcBef>
                <a:spcPct val="0"/>
              </a:spcBef>
              <a:buNone/>
              <a:defRPr lang="fr-FR" sz="4400" kern="1200">
                <a:solidFill>
                  <a:schemeClr val="accent3"/>
                </a:solidFill>
                <a:latin typeface="+mj-lt"/>
                <a:ea typeface="+mj-ea"/>
                <a:cs typeface="+mj-cs"/>
              </a:defRPr>
            </a:lvl1pPr>
          </a:lstStyle>
          <a:p>
            <a:r>
              <a:rPr lang="fr-FR" sz="2000" b="1" spc="600" dirty="0">
                <a:solidFill>
                  <a:srgbClr val="FF0000"/>
                </a:solidFill>
              </a:rPr>
              <a:t>Couvercle</a:t>
            </a:r>
          </a:p>
        </p:txBody>
      </p:sp>
      <p:sp>
        <p:nvSpPr>
          <p:cNvPr id="27" name="TextBox 26">
            <a:extLst>
              <a:ext uri="{FF2B5EF4-FFF2-40B4-BE49-F238E27FC236}">
                <a16:creationId xmlns:a16="http://schemas.microsoft.com/office/drawing/2014/main" id="{334F626D-15F5-4199-1B95-C8AEDFEBF63B}"/>
              </a:ext>
            </a:extLst>
          </p:cNvPr>
          <p:cNvSpPr txBox="1"/>
          <p:nvPr/>
        </p:nvSpPr>
        <p:spPr>
          <a:xfrm>
            <a:off x="829127" y="3007855"/>
            <a:ext cx="6159728" cy="1015663"/>
          </a:xfrm>
          <a:prstGeom prst="rect">
            <a:avLst/>
          </a:prstGeom>
          <a:noFill/>
        </p:spPr>
        <p:txBody>
          <a:bodyPr wrap="square">
            <a:spAutoFit/>
          </a:bodyPr>
          <a:lstStyle/>
          <a:p>
            <a:r>
              <a:rPr lang="fr-FR" sz="2000" dirty="0">
                <a:solidFill>
                  <a:schemeClr val="accent3"/>
                </a:solidFill>
                <a:latin typeface="Gill Sans Nova Light" panose="020F0302020204030204" pitchFamily="34" charset="0"/>
                <a:cs typeface="Gill Sans Nova Light" panose="020F0302020204030204" pitchFamily="34" charset="0"/>
              </a:rPr>
              <a:t>Ce composant est une demi-sphère qui est conçu pour pivoter verticalement. Sa rotation est utilisée pour indiquer si les yeux sont ouverts ou fermés.</a:t>
            </a:r>
          </a:p>
        </p:txBody>
      </p:sp>
      <p:pic>
        <p:nvPicPr>
          <p:cNvPr id="5" name="Picture 4">
            <a:extLst>
              <a:ext uri="{FF2B5EF4-FFF2-40B4-BE49-F238E27FC236}">
                <a16:creationId xmlns:a16="http://schemas.microsoft.com/office/drawing/2014/main" id="{FD8F319A-9FCF-D972-2369-1D38514DF186}"/>
              </a:ext>
            </a:extLst>
          </p:cNvPr>
          <p:cNvPicPr>
            <a:picLocks noChangeAspect="1"/>
          </p:cNvPicPr>
          <p:nvPr/>
        </p:nvPicPr>
        <p:blipFill>
          <a:blip r:embed="rId2"/>
          <a:stretch>
            <a:fillRect/>
          </a:stretch>
        </p:blipFill>
        <p:spPr>
          <a:xfrm>
            <a:off x="6999516" y="2579687"/>
            <a:ext cx="3733800" cy="3228975"/>
          </a:xfrm>
          <a:prstGeom prst="rect">
            <a:avLst/>
          </a:prstGeom>
        </p:spPr>
      </p:pic>
    </p:spTree>
    <p:extLst>
      <p:ext uri="{BB962C8B-B14F-4D97-AF65-F5344CB8AC3E}">
        <p14:creationId xmlns:p14="http://schemas.microsoft.com/office/powerpoint/2010/main" val="986290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F4D5B-3E14-1349-3E16-232AA74EEBAF}"/>
              </a:ext>
            </a:extLst>
          </p:cNvPr>
          <p:cNvSpPr>
            <a:spLocks noGrp="1"/>
          </p:cNvSpPr>
          <p:nvPr>
            <p:ph type="title"/>
          </p:nvPr>
        </p:nvSpPr>
        <p:spPr/>
        <p:txBody>
          <a:bodyPr rtlCol="0"/>
          <a:lstStyle>
            <a:defPPr>
              <a:defRPr lang="fr-FR"/>
            </a:defPPr>
          </a:lstStyle>
          <a:p>
            <a:pPr rtl="0"/>
            <a:r>
              <a:rPr lang="fr-FR" dirty="0"/>
              <a:t>Conception et fabrication</a:t>
            </a:r>
          </a:p>
        </p:txBody>
      </p:sp>
      <p:sp>
        <p:nvSpPr>
          <p:cNvPr id="7" name="Espace réservé du pied de page 6">
            <a:extLst>
              <a:ext uri="{FF2B5EF4-FFF2-40B4-BE49-F238E27FC236}">
                <a16:creationId xmlns:a16="http://schemas.microsoft.com/office/drawing/2014/main" id="{69D875C8-4D19-8AF8-6F98-F151E309145E}"/>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8" name="Espace réservé du numéro de diapositive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12</a:t>
            </a:fld>
            <a:endParaRPr lang="fr-FR" dirty="0"/>
          </a:p>
        </p:txBody>
      </p:sp>
      <p:sp>
        <p:nvSpPr>
          <p:cNvPr id="23" name="Titre 1">
            <a:extLst>
              <a:ext uri="{FF2B5EF4-FFF2-40B4-BE49-F238E27FC236}">
                <a16:creationId xmlns:a16="http://schemas.microsoft.com/office/drawing/2014/main" id="{CCCCEEBF-2270-14AE-1806-6DDF3BE858C6}"/>
              </a:ext>
            </a:extLst>
          </p:cNvPr>
          <p:cNvSpPr txBox="1">
            <a:spLocks/>
          </p:cNvSpPr>
          <p:nvPr/>
        </p:nvSpPr>
        <p:spPr>
          <a:xfrm>
            <a:off x="3908991" y="1690688"/>
            <a:ext cx="4374017" cy="849312"/>
          </a:xfrm>
          <a:prstGeom prst="rect">
            <a:avLst/>
          </a:prstGeom>
        </p:spPr>
        <p:txBody>
          <a:bodyPr vert="horz" lIns="91440" tIns="45720" rIns="91440" bIns="45720" rtlCol="0" anchor="ctr">
            <a:normAutofit/>
          </a:bodyPr>
          <a:lstStyle>
            <a:defPPr>
              <a:defRPr lang="fr-FR"/>
            </a:defPPr>
            <a:lvl1pPr algn="ctr" defTabSz="914400" rtl="0" eaLnBrk="1" latinLnBrk="0" hangingPunct="1">
              <a:lnSpc>
                <a:spcPct val="90000"/>
              </a:lnSpc>
              <a:spcBef>
                <a:spcPct val="0"/>
              </a:spcBef>
              <a:buNone/>
              <a:defRPr lang="fr-FR" sz="4400" kern="1200">
                <a:solidFill>
                  <a:schemeClr val="accent3"/>
                </a:solidFill>
                <a:latin typeface="+mj-lt"/>
                <a:ea typeface="+mj-ea"/>
                <a:cs typeface="+mj-cs"/>
              </a:defRPr>
            </a:lvl1pPr>
          </a:lstStyle>
          <a:p>
            <a:r>
              <a:rPr lang="fr-FR" sz="2000" b="1" spc="600" dirty="0">
                <a:solidFill>
                  <a:srgbClr val="FF0000"/>
                </a:solidFill>
              </a:rPr>
              <a:t>Pupille</a:t>
            </a:r>
          </a:p>
        </p:txBody>
      </p:sp>
      <p:sp>
        <p:nvSpPr>
          <p:cNvPr id="27" name="TextBox 26">
            <a:extLst>
              <a:ext uri="{FF2B5EF4-FFF2-40B4-BE49-F238E27FC236}">
                <a16:creationId xmlns:a16="http://schemas.microsoft.com/office/drawing/2014/main" id="{334F626D-15F5-4199-1B95-C8AEDFEBF63B}"/>
              </a:ext>
            </a:extLst>
          </p:cNvPr>
          <p:cNvSpPr txBox="1"/>
          <p:nvPr/>
        </p:nvSpPr>
        <p:spPr>
          <a:xfrm>
            <a:off x="594361" y="2540000"/>
            <a:ext cx="6765853" cy="1938992"/>
          </a:xfrm>
          <a:prstGeom prst="rect">
            <a:avLst/>
          </a:prstGeom>
          <a:noFill/>
        </p:spPr>
        <p:txBody>
          <a:bodyPr wrap="square">
            <a:spAutoFit/>
          </a:bodyPr>
          <a:lstStyle/>
          <a:p>
            <a:r>
              <a:rPr lang="fr-FR" sz="2000" dirty="0">
                <a:solidFill>
                  <a:schemeClr val="accent3"/>
                </a:solidFill>
                <a:latin typeface="Gill Sans Nova Light" panose="020F0302020204030204" pitchFamily="34" charset="0"/>
                <a:cs typeface="Gill Sans Nova Light" panose="020F0302020204030204" pitchFamily="34" charset="0"/>
              </a:rPr>
              <a:t>Ce composant est également une demi-sphère qui peut pivoter horizontalement pour simuler le mouvement des yeux de gauche à droite. La modélisation de la pupille dans CATIA consiste à créer une demi-sphère avec les dimensions requises et à définir un mécanisme de rotation horizontale</a:t>
            </a:r>
            <a:r>
              <a:rPr lang="fr-FR" dirty="0"/>
              <a:t>.</a:t>
            </a:r>
          </a:p>
        </p:txBody>
      </p:sp>
      <p:pic>
        <p:nvPicPr>
          <p:cNvPr id="5" name="Picture 4">
            <a:extLst>
              <a:ext uri="{FF2B5EF4-FFF2-40B4-BE49-F238E27FC236}">
                <a16:creationId xmlns:a16="http://schemas.microsoft.com/office/drawing/2014/main" id="{1C54B9F4-F3FB-51CF-632B-3704FCCF668F}"/>
              </a:ext>
            </a:extLst>
          </p:cNvPr>
          <p:cNvPicPr>
            <a:picLocks noChangeAspect="1"/>
          </p:cNvPicPr>
          <p:nvPr/>
        </p:nvPicPr>
        <p:blipFill>
          <a:blip r:embed="rId2"/>
          <a:stretch>
            <a:fillRect/>
          </a:stretch>
        </p:blipFill>
        <p:spPr>
          <a:xfrm>
            <a:off x="7360214" y="2174875"/>
            <a:ext cx="3695587" cy="3555070"/>
          </a:xfrm>
          <a:prstGeom prst="rect">
            <a:avLst/>
          </a:prstGeom>
        </p:spPr>
      </p:pic>
    </p:spTree>
    <p:extLst>
      <p:ext uri="{BB962C8B-B14F-4D97-AF65-F5344CB8AC3E}">
        <p14:creationId xmlns:p14="http://schemas.microsoft.com/office/powerpoint/2010/main" val="711036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F4D5B-3E14-1349-3E16-232AA74EEBAF}"/>
              </a:ext>
            </a:extLst>
          </p:cNvPr>
          <p:cNvSpPr>
            <a:spLocks noGrp="1"/>
          </p:cNvSpPr>
          <p:nvPr>
            <p:ph type="title"/>
          </p:nvPr>
        </p:nvSpPr>
        <p:spPr/>
        <p:txBody>
          <a:bodyPr rtlCol="0"/>
          <a:lstStyle>
            <a:defPPr>
              <a:defRPr lang="fr-FR"/>
            </a:defPPr>
          </a:lstStyle>
          <a:p>
            <a:pPr rtl="0"/>
            <a:r>
              <a:rPr lang="fr-FR" dirty="0"/>
              <a:t>Conception et fabrication</a:t>
            </a:r>
          </a:p>
        </p:txBody>
      </p:sp>
      <p:sp>
        <p:nvSpPr>
          <p:cNvPr id="7" name="Espace réservé du pied de page 6">
            <a:extLst>
              <a:ext uri="{FF2B5EF4-FFF2-40B4-BE49-F238E27FC236}">
                <a16:creationId xmlns:a16="http://schemas.microsoft.com/office/drawing/2014/main" id="{69D875C8-4D19-8AF8-6F98-F151E309145E}"/>
              </a:ext>
            </a:extLst>
          </p:cNvPr>
          <p:cNvSpPr>
            <a:spLocks noGrp="1"/>
          </p:cNvSpPr>
          <p:nvPr>
            <p:ph type="ftr" sz="quarter" idx="11"/>
          </p:nvPr>
        </p:nvSpPr>
        <p:spPr/>
        <p:txBody>
          <a:bodyPr rtlCol="0"/>
          <a:lstStyle>
            <a:defPPr>
              <a:defRPr lang="fr-FR"/>
            </a:defPPr>
          </a:lstStyle>
          <a:p>
            <a:pPr rtl="0"/>
            <a:r>
              <a:rPr lang="fr-FR"/>
              <a:t>Titre de la présentation</a:t>
            </a:r>
            <a:endParaRPr lang="fr-FR" dirty="0"/>
          </a:p>
        </p:txBody>
      </p:sp>
      <p:sp>
        <p:nvSpPr>
          <p:cNvPr id="8" name="Espace réservé du numéro de diapositive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13</a:t>
            </a:fld>
            <a:endParaRPr lang="fr-FR" dirty="0"/>
          </a:p>
        </p:txBody>
      </p:sp>
      <p:sp>
        <p:nvSpPr>
          <p:cNvPr id="23" name="Titre 1">
            <a:extLst>
              <a:ext uri="{FF2B5EF4-FFF2-40B4-BE49-F238E27FC236}">
                <a16:creationId xmlns:a16="http://schemas.microsoft.com/office/drawing/2014/main" id="{CCCCEEBF-2270-14AE-1806-6DDF3BE858C6}"/>
              </a:ext>
            </a:extLst>
          </p:cNvPr>
          <p:cNvSpPr txBox="1">
            <a:spLocks/>
          </p:cNvSpPr>
          <p:nvPr/>
        </p:nvSpPr>
        <p:spPr>
          <a:xfrm>
            <a:off x="3908991" y="1690688"/>
            <a:ext cx="4374017" cy="849312"/>
          </a:xfrm>
          <a:prstGeom prst="rect">
            <a:avLst/>
          </a:prstGeom>
        </p:spPr>
        <p:txBody>
          <a:bodyPr vert="horz" lIns="91440" tIns="45720" rIns="91440" bIns="45720" rtlCol="0" anchor="ctr">
            <a:normAutofit/>
          </a:bodyPr>
          <a:lstStyle>
            <a:defPPr>
              <a:defRPr lang="fr-FR"/>
            </a:defPPr>
            <a:lvl1pPr algn="ctr" defTabSz="914400" rtl="0" eaLnBrk="1" latinLnBrk="0" hangingPunct="1">
              <a:lnSpc>
                <a:spcPct val="90000"/>
              </a:lnSpc>
              <a:spcBef>
                <a:spcPct val="0"/>
              </a:spcBef>
              <a:buNone/>
              <a:defRPr lang="fr-FR" sz="4400" kern="1200">
                <a:solidFill>
                  <a:schemeClr val="accent3"/>
                </a:solidFill>
                <a:latin typeface="+mj-lt"/>
                <a:ea typeface="+mj-ea"/>
                <a:cs typeface="+mj-cs"/>
              </a:defRPr>
            </a:lvl1pPr>
          </a:lstStyle>
          <a:p>
            <a:r>
              <a:rPr lang="en-US" sz="2000" b="1" spc="600" dirty="0">
                <a:solidFill>
                  <a:srgbClr val="FF0000"/>
                </a:solidFill>
              </a:rPr>
              <a:t>assemblage</a:t>
            </a:r>
            <a:endParaRPr lang="fr-FR" sz="2000" b="1" spc="600" dirty="0">
              <a:solidFill>
                <a:srgbClr val="FF0000"/>
              </a:solidFill>
            </a:endParaRPr>
          </a:p>
        </p:txBody>
      </p:sp>
      <p:sp>
        <p:nvSpPr>
          <p:cNvPr id="27" name="TextBox 26">
            <a:extLst>
              <a:ext uri="{FF2B5EF4-FFF2-40B4-BE49-F238E27FC236}">
                <a16:creationId xmlns:a16="http://schemas.microsoft.com/office/drawing/2014/main" id="{334F626D-15F5-4199-1B95-C8AEDFEBF63B}"/>
              </a:ext>
            </a:extLst>
          </p:cNvPr>
          <p:cNvSpPr txBox="1"/>
          <p:nvPr/>
        </p:nvSpPr>
        <p:spPr>
          <a:xfrm>
            <a:off x="594362" y="2540000"/>
            <a:ext cx="4666614" cy="1200329"/>
          </a:xfrm>
          <a:prstGeom prst="rect">
            <a:avLst/>
          </a:prstGeom>
          <a:noFill/>
        </p:spPr>
        <p:txBody>
          <a:bodyPr wrap="square">
            <a:spAutoFit/>
          </a:bodyPr>
          <a:lstStyle/>
          <a:p>
            <a:r>
              <a:rPr lang="fr-FR" dirty="0"/>
              <a:t>CATIA offre également la possibilité de simuler physiquement les composants conçus, en prenant en compte les contraintes et les degrés de liberté spécifiés</a:t>
            </a:r>
          </a:p>
        </p:txBody>
      </p:sp>
      <p:pic>
        <p:nvPicPr>
          <p:cNvPr id="4" name="Picture 3">
            <a:extLst>
              <a:ext uri="{FF2B5EF4-FFF2-40B4-BE49-F238E27FC236}">
                <a16:creationId xmlns:a16="http://schemas.microsoft.com/office/drawing/2014/main" id="{4EEF2F05-9E17-C49A-ABA8-9FF0A02E03B8}"/>
              </a:ext>
            </a:extLst>
          </p:cNvPr>
          <p:cNvPicPr>
            <a:picLocks noChangeAspect="1"/>
          </p:cNvPicPr>
          <p:nvPr/>
        </p:nvPicPr>
        <p:blipFill>
          <a:blip r:embed="rId2"/>
          <a:stretch>
            <a:fillRect/>
          </a:stretch>
        </p:blipFill>
        <p:spPr>
          <a:xfrm>
            <a:off x="5260975" y="2374900"/>
            <a:ext cx="5734050" cy="2981325"/>
          </a:xfrm>
          <a:prstGeom prst="rect">
            <a:avLst/>
          </a:prstGeom>
        </p:spPr>
      </p:pic>
      <p:pic>
        <p:nvPicPr>
          <p:cNvPr id="9" name="Picture 8">
            <a:extLst>
              <a:ext uri="{FF2B5EF4-FFF2-40B4-BE49-F238E27FC236}">
                <a16:creationId xmlns:a16="http://schemas.microsoft.com/office/drawing/2014/main" id="{2815EC26-B529-E30D-A29F-D02C999EC737}"/>
              </a:ext>
            </a:extLst>
          </p:cNvPr>
          <p:cNvPicPr>
            <a:picLocks noChangeAspect="1"/>
          </p:cNvPicPr>
          <p:nvPr/>
        </p:nvPicPr>
        <p:blipFill>
          <a:blip r:embed="rId3"/>
          <a:stretch>
            <a:fillRect/>
          </a:stretch>
        </p:blipFill>
        <p:spPr>
          <a:xfrm>
            <a:off x="5619524" y="3016251"/>
            <a:ext cx="5619750" cy="2752725"/>
          </a:xfrm>
          <a:prstGeom prst="rect">
            <a:avLst/>
          </a:prstGeom>
        </p:spPr>
      </p:pic>
      <p:sp>
        <p:nvSpPr>
          <p:cNvPr id="11" name="TextBox 10">
            <a:extLst>
              <a:ext uri="{FF2B5EF4-FFF2-40B4-BE49-F238E27FC236}">
                <a16:creationId xmlns:a16="http://schemas.microsoft.com/office/drawing/2014/main" id="{D3CE1FE1-BF31-AA0C-17B5-9940BA648434}"/>
              </a:ext>
            </a:extLst>
          </p:cNvPr>
          <p:cNvSpPr txBox="1"/>
          <p:nvPr/>
        </p:nvSpPr>
        <p:spPr>
          <a:xfrm>
            <a:off x="594361" y="2996475"/>
            <a:ext cx="4510020" cy="1200329"/>
          </a:xfrm>
          <a:prstGeom prst="rect">
            <a:avLst/>
          </a:prstGeom>
          <a:noFill/>
        </p:spPr>
        <p:txBody>
          <a:bodyPr wrap="square">
            <a:spAutoFit/>
          </a:bodyPr>
          <a:lstStyle/>
          <a:p>
            <a:r>
              <a:rPr lang="fr-FR" dirty="0"/>
              <a:t>Ces simulations physiques permettent de valider la conception et d'optimiser les performances des yeux imprimés en 3D avant leur réalisation concrète</a:t>
            </a:r>
          </a:p>
        </p:txBody>
      </p:sp>
    </p:spTree>
    <p:extLst>
      <p:ext uri="{BB962C8B-B14F-4D97-AF65-F5344CB8AC3E}">
        <p14:creationId xmlns:p14="http://schemas.microsoft.com/office/powerpoint/2010/main" val="11110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xit" presetSubtype="0" fill="hold" grpId="0" nodeType="withEffect">
                                  <p:stCondLst>
                                    <p:cond delay="0"/>
                                  </p:stCondLst>
                                  <p:childTnLst>
                                    <p:animEffect transition="out" filter="fade">
                                      <p:cBhvr>
                                        <p:cTn id="16" dur="1000"/>
                                        <p:tgtEl>
                                          <p:spTgt spid="27"/>
                                        </p:tgtEl>
                                      </p:cBhvr>
                                    </p:animEffect>
                                    <p:anim calcmode="lin" valueType="num">
                                      <p:cBhvr>
                                        <p:cTn id="17" dur="1000"/>
                                        <p:tgtEl>
                                          <p:spTgt spid="27"/>
                                        </p:tgtEl>
                                        <p:attrNameLst>
                                          <p:attrName>ppt_x</p:attrName>
                                        </p:attrNameLst>
                                      </p:cBhvr>
                                      <p:tavLst>
                                        <p:tav tm="0">
                                          <p:val>
                                            <p:strVal val="ppt_x"/>
                                          </p:val>
                                        </p:tav>
                                        <p:tav tm="100000">
                                          <p:val>
                                            <p:strVal val="ppt_x"/>
                                          </p:val>
                                        </p:tav>
                                      </p:tavLst>
                                    </p:anim>
                                    <p:anim calcmode="lin" valueType="num">
                                      <p:cBhvr>
                                        <p:cTn id="18" dur="1000"/>
                                        <p:tgtEl>
                                          <p:spTgt spid="27"/>
                                        </p:tgtEl>
                                        <p:attrNameLst>
                                          <p:attrName>ppt_y</p:attrName>
                                        </p:attrNameLst>
                                      </p:cBhvr>
                                      <p:tavLst>
                                        <p:tav tm="0">
                                          <p:val>
                                            <p:strVal val="ppt_y"/>
                                          </p:val>
                                        </p:tav>
                                        <p:tav tm="100000">
                                          <p:val>
                                            <p:strVal val="ppt_y+.1"/>
                                          </p:val>
                                        </p:tav>
                                      </p:tavLst>
                                    </p:anim>
                                    <p:set>
                                      <p:cBhvr>
                                        <p:cTn id="19" dur="1" fill="hold">
                                          <p:stCondLst>
                                            <p:cond delay="999"/>
                                          </p:stCondLst>
                                        </p:cTn>
                                        <p:tgtEl>
                                          <p:spTgt spid="27"/>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4"/>
                                        </p:tgtEl>
                                      </p:cBhvr>
                                    </p:animEffect>
                                    <p:anim calcmode="lin" valueType="num">
                                      <p:cBhvr>
                                        <p:cTn id="22" dur="1000"/>
                                        <p:tgtEl>
                                          <p:spTgt spid="4"/>
                                        </p:tgtEl>
                                        <p:attrNameLst>
                                          <p:attrName>ppt_x</p:attrName>
                                        </p:attrNameLst>
                                      </p:cBhvr>
                                      <p:tavLst>
                                        <p:tav tm="0">
                                          <p:val>
                                            <p:strVal val="ppt_x"/>
                                          </p:val>
                                        </p:tav>
                                        <p:tav tm="100000">
                                          <p:val>
                                            <p:strVal val="ppt_x"/>
                                          </p:val>
                                        </p:tav>
                                      </p:tavLst>
                                    </p:anim>
                                    <p:anim calcmode="lin" valueType="num">
                                      <p:cBhvr>
                                        <p:cTn id="23" dur="1000"/>
                                        <p:tgtEl>
                                          <p:spTgt spid="4"/>
                                        </p:tgtEl>
                                        <p:attrNameLst>
                                          <p:attrName>ppt_y</p:attrName>
                                        </p:attrNameLst>
                                      </p:cBhvr>
                                      <p:tavLst>
                                        <p:tav tm="0">
                                          <p:val>
                                            <p:strVal val="ppt_y"/>
                                          </p:val>
                                        </p:tav>
                                        <p:tav tm="100000">
                                          <p:val>
                                            <p:strVal val="ppt_y+.1"/>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60295B-54B9-4937-90E3-BAB9CE69E30B}"/>
              </a:ext>
            </a:extLst>
          </p:cNvPr>
          <p:cNvSpPr>
            <a:spLocks noGrp="1"/>
          </p:cNvSpPr>
          <p:nvPr>
            <p:ph type="title"/>
          </p:nvPr>
        </p:nvSpPr>
        <p:spPr>
          <a:xfrm>
            <a:off x="1153668" y="4147457"/>
            <a:ext cx="9884664" cy="731520"/>
          </a:xfrm>
        </p:spPr>
        <p:txBody>
          <a:bodyPr rtlCol="0">
            <a:normAutofit/>
          </a:bodyPr>
          <a:lstStyle>
            <a:defPPr>
              <a:defRPr lang="fr-FR"/>
            </a:defPPr>
          </a:lstStyle>
          <a:p>
            <a:r>
              <a:rPr lang="fr-FR" dirty="0"/>
              <a:t>Détection par une base de référence</a:t>
            </a:r>
          </a:p>
        </p:txBody>
      </p:sp>
    </p:spTree>
    <p:extLst>
      <p:ext uri="{BB962C8B-B14F-4D97-AF65-F5344CB8AC3E}">
        <p14:creationId xmlns:p14="http://schemas.microsoft.com/office/powerpoint/2010/main" val="3573642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15</a:t>
            </a:fld>
            <a:endParaRPr lang="fr-FR"/>
          </a:p>
        </p:txBody>
      </p:sp>
      <p:sp>
        <p:nvSpPr>
          <p:cNvPr id="2" name="Rectangle 1"/>
          <p:cNvSpPr/>
          <p:nvPr/>
        </p:nvSpPr>
        <p:spPr>
          <a:xfrm>
            <a:off x="1956886" y="1062837"/>
            <a:ext cx="8278228" cy="703334"/>
          </a:xfrm>
          <a:prstGeom prst="rect">
            <a:avLst/>
          </a:prstGeom>
        </p:spPr>
        <p:txBody>
          <a:bodyPr wrap="none">
            <a:spAutoFit/>
          </a:bodyPr>
          <a:lstStyle/>
          <a:p>
            <a:pPr algn="ctr">
              <a:lnSpc>
                <a:spcPct val="90000"/>
              </a:lnSpc>
              <a:spcBef>
                <a:spcPct val="0"/>
              </a:spcBef>
            </a:pPr>
            <a:r>
              <a:rPr lang="fr-FR" sz="4400" dirty="0">
                <a:solidFill>
                  <a:schemeClr val="accent3"/>
                </a:solidFill>
                <a:latin typeface="+mj-lt"/>
                <a:ea typeface="+mj-ea"/>
                <a:cs typeface="+mj-cs"/>
              </a:rPr>
              <a:t>Détection par une base de référence</a:t>
            </a:r>
          </a:p>
        </p:txBody>
      </p:sp>
      <p:sp>
        <p:nvSpPr>
          <p:cNvPr id="3" name="Rectangle 2"/>
          <p:cNvSpPr/>
          <p:nvPr/>
        </p:nvSpPr>
        <p:spPr>
          <a:xfrm>
            <a:off x="1811743" y="2413337"/>
            <a:ext cx="8278228" cy="1015663"/>
          </a:xfrm>
          <a:prstGeom prst="rect">
            <a:avLst/>
          </a:prstGeom>
        </p:spPr>
        <p:txBody>
          <a:bodyPr wrap="square">
            <a:spAutoFit/>
          </a:bodyPr>
          <a:lstStyle/>
          <a:p>
            <a:pPr algn="just"/>
            <a:r>
              <a:rPr lang="fr-FR" sz="2000" dirty="0">
                <a:solidFill>
                  <a:schemeClr val="accent3"/>
                </a:solidFill>
                <a:latin typeface="Gill Sans Nova Light" panose="020F0302020204030204" pitchFamily="34" charset="0"/>
                <a:cs typeface="Gill Sans Nova Light" panose="020F0302020204030204" pitchFamily="34" charset="0"/>
              </a:rPr>
              <a:t>Différentes méthodes peuvent être utilisées pour détecter la direction de vue des yeux. L'une de ces méthodes est basée sur une base de référence utilisant un fichier XML</a:t>
            </a:r>
            <a:r>
              <a:rPr lang="fr-FR" dirty="0">
                <a:latin typeface="Bahnschrift Light" panose="020B0502040204020203" pitchFamily="34" charset="0"/>
                <a:ea typeface="Calibri" panose="020F0502020204030204" pitchFamily="34" charset="0"/>
                <a:cs typeface="Arial" panose="020B0604020202020204" pitchFamily="34" charset="0"/>
              </a:rPr>
              <a:t>.</a:t>
            </a:r>
            <a:endParaRPr lang="fr-FR" dirty="0"/>
          </a:p>
        </p:txBody>
      </p:sp>
      <p:sp>
        <p:nvSpPr>
          <p:cNvPr id="4" name="Rectangle 3"/>
          <p:cNvSpPr/>
          <p:nvPr/>
        </p:nvSpPr>
        <p:spPr>
          <a:xfrm>
            <a:off x="1811743" y="2921168"/>
            <a:ext cx="8278228" cy="1015663"/>
          </a:xfrm>
          <a:prstGeom prst="rect">
            <a:avLst/>
          </a:prstGeom>
        </p:spPr>
        <p:txBody>
          <a:bodyPr wrap="square">
            <a:spAutoFit/>
          </a:bodyPr>
          <a:lstStyle/>
          <a:p>
            <a:pPr algn="just"/>
            <a:r>
              <a:rPr lang="fr-FR" sz="2000" dirty="0">
                <a:solidFill>
                  <a:schemeClr val="accent3"/>
                </a:solidFill>
                <a:latin typeface="Gill Sans Nova Light" panose="020F0302020204030204" pitchFamily="34" charset="0"/>
                <a:cs typeface="Gill Sans Nova Light" panose="020F0302020204030204" pitchFamily="34" charset="0"/>
              </a:rPr>
              <a:t>La méthode basée sur une base de référence repose sur l'utilisation d'un fichier XML spécifique qui contient des informations sur les positions relatives des yeux dans différentes directions de vue. </a:t>
            </a:r>
          </a:p>
        </p:txBody>
      </p:sp>
    </p:spTree>
    <p:extLst>
      <p:ext uri="{BB962C8B-B14F-4D97-AF65-F5344CB8AC3E}">
        <p14:creationId xmlns:p14="http://schemas.microsoft.com/office/powerpoint/2010/main" val="301087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xit" presetSubtype="0" fill="hold" grpId="0" nodeType="withEffect">
                                  <p:stCondLst>
                                    <p:cond delay="0"/>
                                  </p:stCondLst>
                                  <p:childTnLst>
                                    <p:animEffect transition="out" filter="fade">
                                      <p:cBhvr>
                                        <p:cTn id="11" dur="1000"/>
                                        <p:tgtEl>
                                          <p:spTgt spid="3"/>
                                        </p:tgtEl>
                                      </p:cBhvr>
                                    </p:animEffect>
                                    <p:anim calcmode="lin" valueType="num">
                                      <p:cBhvr>
                                        <p:cTn id="12" dur="1000"/>
                                        <p:tgtEl>
                                          <p:spTgt spid="3"/>
                                        </p:tgtEl>
                                        <p:attrNameLst>
                                          <p:attrName>ppt_x</p:attrName>
                                        </p:attrNameLst>
                                      </p:cBhvr>
                                      <p:tavLst>
                                        <p:tav tm="0">
                                          <p:val>
                                            <p:strVal val="ppt_x"/>
                                          </p:val>
                                        </p:tav>
                                        <p:tav tm="100000">
                                          <p:val>
                                            <p:strVal val="ppt_x"/>
                                          </p:val>
                                        </p:tav>
                                      </p:tavLst>
                                    </p:anim>
                                    <p:anim calcmode="lin" valueType="num">
                                      <p:cBhvr>
                                        <p:cTn id="13" dur="1000"/>
                                        <p:tgtEl>
                                          <p:spTgt spid="3"/>
                                        </p:tgtEl>
                                        <p:attrNameLst>
                                          <p:attrName>ppt_y</p:attrName>
                                        </p:attrNameLst>
                                      </p:cBhvr>
                                      <p:tavLst>
                                        <p:tav tm="0">
                                          <p:val>
                                            <p:strVal val="ppt_y"/>
                                          </p:val>
                                        </p:tav>
                                        <p:tav tm="100000">
                                          <p:val>
                                            <p:strVal val="ppt_y+.1"/>
                                          </p:val>
                                        </p:tav>
                                      </p:tavLst>
                                    </p:anim>
                                    <p:set>
                                      <p:cBhvr>
                                        <p:cTn id="14"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rtlCol="0">
            <a:noAutofit/>
          </a:bodyPr>
          <a:lstStyle>
            <a:defPPr>
              <a:defRPr lang="fr-FR"/>
            </a:defPPr>
          </a:lstStyle>
          <a:p>
            <a:r>
              <a:rPr lang="fr-FR" sz="5400" b="1" dirty="0"/>
              <a:t>Import des bibliothèques et des classificateurs </a:t>
            </a:r>
            <a:endParaRPr lang="fr-FR" sz="5400" dirty="0"/>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16</a:t>
            </a:fld>
            <a:endParaRPr lang="fr-FR" dirty="0"/>
          </a:p>
        </p:txBody>
      </p:sp>
      <p:sp>
        <p:nvSpPr>
          <p:cNvPr id="15" name="Rectangle 14"/>
          <p:cNvSpPr/>
          <p:nvPr/>
        </p:nvSpPr>
        <p:spPr>
          <a:xfrm>
            <a:off x="4838700" y="381000"/>
            <a:ext cx="6096000" cy="984885"/>
          </a:xfrm>
          <a:prstGeom prst="rect">
            <a:avLst/>
          </a:prstGeom>
        </p:spPr>
        <p:txBody>
          <a:bodyPr>
            <a:spAutoFit/>
          </a:bodyPr>
          <a:lstStyle/>
          <a:p>
            <a:pPr marL="342900" indent="-342900" algn="just">
              <a:buFont typeface="Arial" panose="020B0604020202020204" pitchFamily="34" charset="0"/>
              <a:buChar char="•"/>
            </a:pPr>
            <a:r>
              <a:rPr lang="fr-FR" sz="2000" dirty="0">
                <a:solidFill>
                  <a:schemeClr val="accent3"/>
                </a:solidFill>
                <a:latin typeface="Gill Sans Nova Light" panose="020F0302020204030204" pitchFamily="34" charset="0"/>
                <a:cs typeface="Gill Sans Nova Light" panose="020F0302020204030204" pitchFamily="34" charset="0"/>
              </a:rPr>
              <a:t>Le code commence par l'importation de la bibliothèque </a:t>
            </a:r>
            <a:r>
              <a:rPr lang="fr-FR" sz="2000" dirty="0" err="1">
                <a:solidFill>
                  <a:schemeClr val="accent3"/>
                </a:solidFill>
                <a:latin typeface="Gill Sans Nova Light" panose="020F0302020204030204" pitchFamily="34" charset="0"/>
                <a:cs typeface="Gill Sans Nova Light" panose="020F0302020204030204" pitchFamily="34" charset="0"/>
              </a:rPr>
              <a:t>OpenCV</a:t>
            </a:r>
            <a:r>
              <a:rPr lang="fr-FR" sz="2000" dirty="0">
                <a:solidFill>
                  <a:schemeClr val="accent3"/>
                </a:solidFill>
                <a:latin typeface="Gill Sans Nova Light" panose="020F0302020204030204" pitchFamily="34" charset="0"/>
                <a:cs typeface="Gill Sans Nova Light" panose="020F0302020204030204" pitchFamily="34" charset="0"/>
              </a:rPr>
              <a:t> (import cv2).</a:t>
            </a:r>
          </a:p>
          <a:p>
            <a:pPr marL="342900" indent="-342900" algn="just">
              <a:buFont typeface="Arial" panose="020B0604020202020204" pitchFamily="34" charset="0"/>
              <a:buChar char="•"/>
            </a:pPr>
            <a:r>
              <a:rPr lang="fr-FR" dirty="0"/>
              <a:t>Chargement des classificateurs de cascade.</a:t>
            </a:r>
            <a:endParaRPr lang="fr-FR" sz="2000" dirty="0">
              <a:solidFill>
                <a:schemeClr val="accent3"/>
              </a:solidFill>
              <a:latin typeface="Gill Sans Nova Light" panose="020F0302020204030204" pitchFamily="34" charset="0"/>
              <a:cs typeface="Gill Sans Nova Light" panose="020F0302020204030204" pitchFamily="34" charset="0"/>
            </a:endParaRPr>
          </a:p>
        </p:txBody>
      </p:sp>
      <p:sp>
        <p:nvSpPr>
          <p:cNvPr id="17" name="Rectangle: Rounded Corners 24">
            <a:extLst>
              <a:ext uri="{FF2B5EF4-FFF2-40B4-BE49-F238E27FC236}">
                <a16:creationId xmlns:a16="http://schemas.microsoft.com/office/drawing/2014/main" id="{27986796-EBFC-F50F-60C3-9FC74D422E96}"/>
              </a:ext>
            </a:extLst>
          </p:cNvPr>
          <p:cNvSpPr/>
          <p:nvPr/>
        </p:nvSpPr>
        <p:spPr>
          <a:xfrm>
            <a:off x="4838700" y="1365885"/>
            <a:ext cx="6972300" cy="447321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import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p>
          <a:p>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import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time</a:t>
            </a: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rPr>
              <a:t># Load the cascade classifier for face and eye detection</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face_cascade</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CascadeClassifier</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'haarcascade_frontalface_default.xml'</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eye_cascade</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p>
          <a:p>
            <a:pPr>
              <a:lnSpc>
                <a:spcPts val="1425"/>
              </a:lnSpc>
              <a:spcAft>
                <a:spcPts val="0"/>
              </a:spcAft>
            </a:pP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p>
          <a:p>
            <a:pPr>
              <a:lnSpc>
                <a:spcPts val="1425"/>
              </a:lnSpc>
              <a:spcAft>
                <a:spcPts val="0"/>
              </a:spcAft>
            </a:pPr>
            <a:r>
              <a:rPr lang="fr-FR"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CascadeClassifier</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'haarcascade_eye.xml'</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cap</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VideoCapture</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0</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kern="100" dirty="0">
              <a:latin typeface="Calibri" panose="020F0502020204030204" pitchFamily="34" charset="0"/>
              <a:ea typeface="Calibri" panose="020F0502020204030204" pitchFamily="34" charset="0"/>
              <a:cs typeface="Arial" panose="020B0604020202020204" pitchFamily="34" charset="0"/>
            </a:endParaRPr>
          </a:p>
          <a:p>
            <a:br>
              <a:rPr lang="fr-FR" b="0" dirty="0">
                <a:solidFill>
                  <a:srgbClr val="FFFFFF"/>
                </a:solidFill>
                <a:effectLst/>
                <a:latin typeface="Consolas" panose="020B0609020204030204" pitchFamily="49" charset="0"/>
              </a:rPr>
            </a:br>
            <a:endParaRPr lang="fr-FR"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2985610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rtlCol="0">
            <a:noAutofit/>
          </a:bodyPr>
          <a:lstStyle>
            <a:defPPr>
              <a:defRPr lang="fr-FR"/>
            </a:defPPr>
          </a:lstStyle>
          <a:p>
            <a:r>
              <a:rPr lang="fr-FR" sz="5000" b="1" dirty="0"/>
              <a:t>Boucle principale </a:t>
            </a:r>
            <a:endParaRPr lang="fr-FR" sz="5000" dirty="0"/>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17</a:t>
            </a:fld>
            <a:endParaRPr lang="fr-FR" dirty="0"/>
          </a:p>
        </p:txBody>
      </p:sp>
      <p:sp>
        <p:nvSpPr>
          <p:cNvPr id="2" name="Rectangle 1"/>
          <p:cNvSpPr/>
          <p:nvPr/>
        </p:nvSpPr>
        <p:spPr>
          <a:xfrm>
            <a:off x="4838699" y="381000"/>
            <a:ext cx="6972301" cy="367216"/>
          </a:xfrm>
          <a:prstGeom prst="rect">
            <a:avLst/>
          </a:prstGeom>
        </p:spPr>
        <p:txBody>
          <a:bodyPr wrap="square">
            <a:spAutoFit/>
          </a:bodyPr>
          <a:lstStyle/>
          <a:p>
            <a:pPr algn="just">
              <a:lnSpc>
                <a:spcPct val="107000"/>
              </a:lnSpc>
              <a:spcAft>
                <a:spcPts val="800"/>
              </a:spcAft>
            </a:pPr>
            <a:r>
              <a:rPr lang="fr-FR" b="1" dirty="0">
                <a:solidFill>
                  <a:schemeClr val="accent3"/>
                </a:solidFill>
                <a:latin typeface="Gill Sans Nova Light" panose="020F0302020204030204" pitchFamily="34" charset="0"/>
                <a:cs typeface="Gill Sans Nova Light" panose="020F0302020204030204" pitchFamily="34" charset="0"/>
              </a:rPr>
              <a:t>Capture de l'image vidéo et conversion en niveaux de gris :</a:t>
            </a:r>
          </a:p>
        </p:txBody>
      </p:sp>
      <p:sp>
        <p:nvSpPr>
          <p:cNvPr id="8" name="Rectangle: Rounded Corners 24">
            <a:extLst>
              <a:ext uri="{FF2B5EF4-FFF2-40B4-BE49-F238E27FC236}">
                <a16:creationId xmlns:a16="http://schemas.microsoft.com/office/drawing/2014/main" id="{27986796-EBFC-F50F-60C3-9FC74D422E96}"/>
              </a:ext>
            </a:extLst>
          </p:cNvPr>
          <p:cNvSpPr/>
          <p:nvPr/>
        </p:nvSpPr>
        <p:spPr>
          <a:xfrm>
            <a:off x="4838700" y="803080"/>
            <a:ext cx="6972300" cy="447321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while</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True</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fr-FR" sz="24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rPr>
              <a:t># Capture the video frame-by-frame</a:t>
            </a:r>
          </a:p>
          <a:p>
            <a:pPr>
              <a:lnSpc>
                <a:spcPts val="1425"/>
              </a:lnSpc>
              <a:spcAft>
                <a:spcPts val="0"/>
              </a:spcAft>
            </a:pPr>
            <a:endParaRPr lang="en-US" sz="2000"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r>
              <a:rPr lang="fr-FR" sz="24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ret</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frame</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cap</a:t>
            </a:r>
            <a:r>
              <a:rPr lang="en-US" sz="2000" kern="0" dirty="0" err="1">
                <a:solidFill>
                  <a:srgbClr val="FFFFFF"/>
                </a:solidFill>
                <a:latin typeface="Consolas" panose="020B0609020204030204" pitchFamily="49" charset="0"/>
                <a:ea typeface="Times New Roman" panose="02020603050405020304" pitchFamily="18" charset="0"/>
                <a:cs typeface="Times New Roman" panose="02020603050405020304" pitchFamily="18" charset="0"/>
              </a:rPr>
              <a:t>.read</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4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frame</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DCDCAA"/>
                </a:solidFill>
                <a:latin typeface="Consolas" panose="020B0609020204030204" pitchFamily="49" charset="0"/>
                <a:ea typeface="Times New Roman" panose="02020603050405020304" pitchFamily="18" charset="0"/>
                <a:cs typeface="Times New Roman" panose="02020603050405020304" pitchFamily="18" charset="0"/>
              </a:rPr>
              <a:t>resize</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frame</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800</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600</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4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rPr>
              <a:t># Convert the frame to grayscale for face</a:t>
            </a:r>
          </a:p>
          <a:p>
            <a:pPr>
              <a:lnSpc>
                <a:spcPts val="1425"/>
              </a:lnSpc>
              <a:spcAft>
                <a:spcPts val="0"/>
              </a:spcAft>
            </a:pPr>
            <a:r>
              <a:rPr lang="en-US" sz="2000"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rPr>
              <a:t> and eye detection</a:t>
            </a:r>
          </a:p>
          <a:p>
            <a:pPr>
              <a:lnSpc>
                <a:spcPts val="1425"/>
              </a:lnSpc>
              <a:spcAft>
                <a:spcPts val="0"/>
              </a:spcAft>
            </a:pPr>
            <a:endParaRPr lang="fr-FR" sz="24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gray</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p>
          <a:p>
            <a:pPr>
              <a:lnSpc>
                <a:spcPts val="1425"/>
              </a:lnSpc>
              <a:spcAft>
                <a:spcPts val="0"/>
              </a:spcAft>
            </a:pPr>
            <a:endPar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r>
              <a:rPr lang="en-US" sz="2000"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DCDCAA"/>
                </a:solidFill>
                <a:latin typeface="Consolas" panose="020B0609020204030204" pitchFamily="49" charset="0"/>
                <a:ea typeface="Times New Roman" panose="02020603050405020304" pitchFamily="18" charset="0"/>
                <a:cs typeface="Times New Roman" panose="02020603050405020304" pitchFamily="18" charset="0"/>
              </a:rPr>
              <a:t>cvtColor</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frame</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COLOR_BGR2GRAY</a:t>
            </a:r>
            <a:r>
              <a:rPr lang="en-US" sz="20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fr-FR" sz="24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endParaRPr lang="fr-FR" sz="2400" kern="100" dirty="0">
              <a:latin typeface="Calibri" panose="020F0502020204030204" pitchFamily="34" charset="0"/>
              <a:ea typeface="Calibri" panose="020F0502020204030204" pitchFamily="34" charset="0"/>
              <a:cs typeface="Arial" panose="020B0604020202020204" pitchFamily="34" charset="0"/>
            </a:endParaRPr>
          </a:p>
          <a:p>
            <a:br>
              <a:rPr lang="fr-FR" b="0" dirty="0">
                <a:solidFill>
                  <a:srgbClr val="FFFFFF"/>
                </a:solidFill>
                <a:effectLst/>
                <a:latin typeface="Consolas" panose="020B0609020204030204" pitchFamily="49" charset="0"/>
              </a:rPr>
            </a:br>
            <a:endParaRPr lang="fr-FR" b="0" dirty="0">
              <a:solidFill>
                <a:srgbClr val="FFFFFF"/>
              </a:solidFill>
              <a:effectLst/>
              <a:latin typeface="Consolas" panose="020B0609020204030204" pitchFamily="49" charset="0"/>
            </a:endParaRPr>
          </a:p>
        </p:txBody>
      </p:sp>
      <p:pic>
        <p:nvPicPr>
          <p:cNvPr id="11" name="Picture 17">
            <a:extLst>
              <a:ext uri="{FF2B5EF4-FFF2-40B4-BE49-F238E27FC236}">
                <a16:creationId xmlns:a16="http://schemas.microsoft.com/office/drawing/2014/main" id="{E8572757-457F-F571-58C2-B178F40667EE}"/>
              </a:ext>
            </a:extLst>
          </p:cNvPr>
          <p:cNvPicPr>
            <a:picLocks noChangeAspect="1"/>
          </p:cNvPicPr>
          <p:nvPr/>
        </p:nvPicPr>
        <p:blipFill>
          <a:blip r:embed="rId3"/>
          <a:stretch>
            <a:fillRect/>
          </a:stretch>
        </p:blipFill>
        <p:spPr>
          <a:xfrm>
            <a:off x="5081180" y="1288623"/>
            <a:ext cx="6729820" cy="4593311"/>
          </a:xfrm>
          <a:prstGeom prst="rect">
            <a:avLst/>
          </a:prstGeom>
        </p:spPr>
      </p:pic>
    </p:spTree>
    <p:extLst>
      <p:ext uri="{BB962C8B-B14F-4D97-AF65-F5344CB8AC3E}">
        <p14:creationId xmlns:p14="http://schemas.microsoft.com/office/powerpoint/2010/main" val="384392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xit" presetSubtype="0" fill="hold" grpId="0" nodeType="withEffect">
                                  <p:stCondLst>
                                    <p:cond delay="0"/>
                                  </p:stCondLst>
                                  <p:childTnLst>
                                    <p:animEffect transition="out" filter="fade">
                                      <p:cBhvr>
                                        <p:cTn id="11" dur="1000"/>
                                        <p:tgtEl>
                                          <p:spTgt spid="8"/>
                                        </p:tgtEl>
                                      </p:cBhvr>
                                    </p:animEffect>
                                    <p:anim calcmode="lin" valueType="num">
                                      <p:cBhvr>
                                        <p:cTn id="12" dur="1000"/>
                                        <p:tgtEl>
                                          <p:spTgt spid="8"/>
                                        </p:tgtEl>
                                        <p:attrNameLst>
                                          <p:attrName>ppt_x</p:attrName>
                                        </p:attrNameLst>
                                      </p:cBhvr>
                                      <p:tavLst>
                                        <p:tav tm="0">
                                          <p:val>
                                            <p:strVal val="ppt_x"/>
                                          </p:val>
                                        </p:tav>
                                        <p:tav tm="100000">
                                          <p:val>
                                            <p:strVal val="ppt_x"/>
                                          </p:val>
                                        </p:tav>
                                      </p:tavLst>
                                    </p:anim>
                                    <p:anim calcmode="lin" valueType="num">
                                      <p:cBhvr>
                                        <p:cTn id="13" dur="1000"/>
                                        <p:tgtEl>
                                          <p:spTgt spid="8"/>
                                        </p:tgtEl>
                                        <p:attrNameLst>
                                          <p:attrName>ppt_y</p:attrName>
                                        </p:attrNameLst>
                                      </p:cBhvr>
                                      <p:tavLst>
                                        <p:tav tm="0">
                                          <p:val>
                                            <p:strVal val="ppt_y"/>
                                          </p:val>
                                        </p:tav>
                                        <p:tav tm="100000">
                                          <p:val>
                                            <p:strVal val="ppt_y+.1"/>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rtlCol="0">
            <a:noAutofit/>
          </a:bodyPr>
          <a:lstStyle>
            <a:defPPr>
              <a:defRPr lang="fr-FR"/>
            </a:defPPr>
          </a:lstStyle>
          <a:p>
            <a:r>
              <a:rPr lang="fr-FR" sz="5400" b="1" dirty="0"/>
              <a:t>Boucle principale </a:t>
            </a:r>
            <a:endParaRPr lang="fr-FR" sz="5400" dirty="0"/>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18</a:t>
            </a:fld>
            <a:endParaRPr lang="fr-FR" dirty="0"/>
          </a:p>
        </p:txBody>
      </p:sp>
      <p:sp>
        <p:nvSpPr>
          <p:cNvPr id="2" name="Rectangle 1"/>
          <p:cNvSpPr/>
          <p:nvPr/>
        </p:nvSpPr>
        <p:spPr>
          <a:xfrm>
            <a:off x="4814905" y="381000"/>
            <a:ext cx="3570208" cy="388696"/>
          </a:xfrm>
          <a:prstGeom prst="rect">
            <a:avLst/>
          </a:prstGeom>
        </p:spPr>
        <p:txBody>
          <a:bodyPr wrap="none">
            <a:spAutoFit/>
          </a:bodyPr>
          <a:lstStyle/>
          <a:p>
            <a:pPr algn="just">
              <a:lnSpc>
                <a:spcPct val="107000"/>
              </a:lnSpc>
              <a:spcAft>
                <a:spcPts val="800"/>
              </a:spcAft>
            </a:pPr>
            <a:r>
              <a:rPr lang="fr-FR" b="1" dirty="0">
                <a:solidFill>
                  <a:schemeClr val="accent3"/>
                </a:solidFill>
                <a:latin typeface="Gill Sans Nova Light" panose="020F0302020204030204" pitchFamily="34" charset="0"/>
                <a:cs typeface="Gill Sans Nova Light" panose="020F0302020204030204" pitchFamily="34" charset="0"/>
              </a:rPr>
              <a:t>Détection des visages &amp; yeux :</a:t>
            </a:r>
          </a:p>
        </p:txBody>
      </p:sp>
      <p:sp>
        <p:nvSpPr>
          <p:cNvPr id="8" name="Rectangle: Rounded Corners 24">
            <a:extLst>
              <a:ext uri="{FF2B5EF4-FFF2-40B4-BE49-F238E27FC236}">
                <a16:creationId xmlns:a16="http://schemas.microsoft.com/office/drawing/2014/main" id="{27986796-EBFC-F50F-60C3-9FC74D422E96}"/>
              </a:ext>
            </a:extLst>
          </p:cNvPr>
          <p:cNvSpPr/>
          <p:nvPr/>
        </p:nvSpPr>
        <p:spPr>
          <a:xfrm>
            <a:off x="4838700" y="1678244"/>
            <a:ext cx="6972300" cy="30312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1425"/>
              </a:lnSpc>
              <a:spcAft>
                <a:spcPts val="0"/>
              </a:spcAft>
            </a:pP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faces</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face_cascade</a:t>
            </a:r>
            <a:r>
              <a:rPr lang="fr-FR" kern="0" dirty="0" err="1">
                <a:solidFill>
                  <a:srgbClr val="FFFFFF"/>
                </a:solidFill>
                <a:latin typeface="Consolas" panose="020B0609020204030204" pitchFamily="49" charset="0"/>
                <a:ea typeface="Times New Roman" panose="02020603050405020304" pitchFamily="18" charset="0"/>
                <a:cs typeface="Times New Roman" panose="02020603050405020304" pitchFamily="18" charset="0"/>
              </a:rPr>
              <a:t>.detectMultiScale</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gray</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1.3</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5</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for</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x</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y</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w</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h</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in</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faces</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roi_gray</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gray</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y</a:t>
            </a:r>
            <a:r>
              <a:rPr lang="en-US" kern="0" dirty="0" err="1">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y</a:t>
            </a:r>
            <a:r>
              <a:rPr lang="en-US" kern="0" dirty="0" err="1">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h</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x</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x</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w</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roi_color</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frame</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y</a:t>
            </a:r>
            <a:r>
              <a:rPr lang="en-US" kern="0" dirty="0" err="1">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y</a:t>
            </a:r>
            <a:r>
              <a:rPr lang="en-US" kern="0" dirty="0" err="1">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h</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x</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x</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w</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eyes</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eye_cascade</a:t>
            </a:r>
            <a:r>
              <a:rPr lang="en-US" kern="0" dirty="0" err="1">
                <a:solidFill>
                  <a:srgbClr val="FFFFFF"/>
                </a:solidFill>
                <a:latin typeface="Consolas" panose="020B0609020204030204" pitchFamily="49" charset="0"/>
                <a:ea typeface="Times New Roman" panose="02020603050405020304" pitchFamily="18" charset="0"/>
                <a:cs typeface="Times New Roman" panose="02020603050405020304" pitchFamily="18" charset="0"/>
              </a:rPr>
              <a:t>.detectMultiScale</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roi_gray</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kern="100" dirty="0">
              <a:latin typeface="Calibri" panose="020F0502020204030204" pitchFamily="34" charset="0"/>
              <a:ea typeface="Calibri" panose="020F0502020204030204" pitchFamily="34" charset="0"/>
              <a:cs typeface="Arial" panose="020B0604020202020204" pitchFamily="34" charset="0"/>
            </a:endParaRPr>
          </a:p>
          <a:p>
            <a:br>
              <a:rPr lang="fr-FR" b="0" dirty="0">
                <a:solidFill>
                  <a:srgbClr val="FFFFFF"/>
                </a:solidFill>
                <a:effectLst/>
                <a:latin typeface="Consolas" panose="020B0609020204030204" pitchFamily="49" charset="0"/>
              </a:rPr>
            </a:br>
            <a:endParaRPr lang="fr-FR"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562881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rtlCol="0">
            <a:noAutofit/>
          </a:bodyPr>
          <a:lstStyle>
            <a:defPPr>
              <a:defRPr lang="fr-FR"/>
            </a:defPPr>
          </a:lstStyle>
          <a:p>
            <a:r>
              <a:rPr lang="fr-FR" sz="5400" b="1" dirty="0"/>
              <a:t>Boucle principale </a:t>
            </a:r>
            <a:endParaRPr lang="fr-FR" sz="5400" dirty="0"/>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19</a:t>
            </a:fld>
            <a:endParaRPr lang="fr-FR" dirty="0"/>
          </a:p>
        </p:txBody>
      </p:sp>
      <p:sp>
        <p:nvSpPr>
          <p:cNvPr id="2" name="Rectangle 1"/>
          <p:cNvSpPr/>
          <p:nvPr/>
        </p:nvSpPr>
        <p:spPr>
          <a:xfrm>
            <a:off x="4838700" y="371482"/>
            <a:ext cx="4657997" cy="388696"/>
          </a:xfrm>
          <a:prstGeom prst="rect">
            <a:avLst/>
          </a:prstGeom>
        </p:spPr>
        <p:txBody>
          <a:bodyPr wrap="square">
            <a:spAutoFit/>
          </a:bodyPr>
          <a:lstStyle/>
          <a:p>
            <a:pPr algn="just">
              <a:lnSpc>
                <a:spcPct val="107000"/>
              </a:lnSpc>
              <a:spcAft>
                <a:spcPts val="800"/>
              </a:spcAft>
            </a:pPr>
            <a:r>
              <a:rPr lang="fr-FR" b="1" dirty="0">
                <a:solidFill>
                  <a:schemeClr val="accent3"/>
                </a:solidFill>
                <a:latin typeface="Gill Sans Nova Light" panose="020F0302020204030204" pitchFamily="34" charset="0"/>
                <a:cs typeface="Gill Sans Nova Light" panose="020F0302020204030204" pitchFamily="34" charset="0"/>
              </a:rPr>
              <a:t>Détermination de la direction du regard :</a:t>
            </a:r>
          </a:p>
        </p:txBody>
      </p:sp>
      <p:sp>
        <p:nvSpPr>
          <p:cNvPr id="8" name="Rectangle: Rounded Corners 24">
            <a:extLst>
              <a:ext uri="{FF2B5EF4-FFF2-40B4-BE49-F238E27FC236}">
                <a16:creationId xmlns:a16="http://schemas.microsoft.com/office/drawing/2014/main" id="{27986796-EBFC-F50F-60C3-9FC74D422E96}"/>
              </a:ext>
            </a:extLst>
          </p:cNvPr>
          <p:cNvSpPr/>
          <p:nvPr/>
        </p:nvSpPr>
        <p:spPr>
          <a:xfrm>
            <a:off x="4913170" y="1007662"/>
            <a:ext cx="6972300" cy="585033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1425"/>
              </a:lnSpc>
              <a:spcAft>
                <a:spcPts val="0"/>
              </a:spcAft>
            </a:pPr>
            <a:r>
              <a:rPr lang="en-US"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rPr>
              <a:t># Loop over each eye and check if it's looking </a:t>
            </a:r>
          </a:p>
          <a:p>
            <a:pPr>
              <a:lnSpc>
                <a:spcPts val="1425"/>
              </a:lnSpc>
              <a:spcAft>
                <a:spcPts val="0"/>
              </a:spcAft>
            </a:pPr>
            <a:endParaRPr lang="en-US"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r>
              <a:rPr lang="en-US"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rPr>
              <a:t>right or left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for</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ex</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ew</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eh</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in</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eyes</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eye_center</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x</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ex</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ew</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y</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fr-FR"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eh</a:t>
            </a:r>
            <a:r>
              <a:rPr lang="fr-FR"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fr-FR"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a:t>
            </a:r>
            <a:r>
              <a:rPr lang="fr-FR"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   </a:t>
            </a:r>
          </a:p>
          <a:p>
            <a:pPr>
              <a:lnSpc>
                <a:spcPts val="1425"/>
              </a:lnSpc>
              <a:spcAft>
                <a:spcPts val="0"/>
              </a:spcAft>
            </a:pPr>
            <a:r>
              <a:rPr lang="en-US"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   cv2</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DCDCAA"/>
                </a:solidFill>
                <a:latin typeface="Consolas" panose="020B0609020204030204" pitchFamily="49" charset="0"/>
                <a:ea typeface="Times New Roman" panose="02020603050405020304" pitchFamily="18" charset="0"/>
                <a:cs typeface="Times New Roman" panose="02020603050405020304" pitchFamily="18" charset="0"/>
              </a:rPr>
              <a:t>circle</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frame</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eye_center</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255</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fr-FR" sz="2000" kern="100" dirty="0">
              <a:latin typeface="Calibri" panose="020F0502020204030204" pitchFamily="34" charset="0"/>
              <a:ea typeface="Times New Roman" panose="02020603050405020304" pitchFamily="18" charset="0"/>
              <a:cs typeface="Arial" panose="020B0604020202020204" pitchFamily="34" charset="0"/>
            </a:endParaRPr>
          </a:p>
          <a:p>
            <a:pPr>
              <a:lnSpc>
                <a:spcPts val="1425"/>
              </a:lnSpc>
              <a:spcAft>
                <a:spcPts val="0"/>
              </a:spcAft>
            </a:pPr>
            <a:r>
              <a:rPr lang="en-US"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rPr>
              <a:t># Check if the eye is looking right or left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if</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eye_center</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&lt;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x</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w</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current_direction</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'Looking Left‘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else</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current_direction</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'Looking Right'</a:t>
            </a: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fr-FR" sz="2000" kern="100" dirty="0">
              <a:latin typeface="Calibri" panose="020F0502020204030204" pitchFamily="34" charset="0"/>
              <a:ea typeface="Times New Roman" panose="02020603050405020304" pitchFamily="18" charset="0"/>
              <a:cs typeface="Arial" panose="020B0604020202020204" pitchFamily="34" charset="0"/>
            </a:endParaRPr>
          </a:p>
          <a:p>
            <a:pPr>
              <a:lnSpc>
                <a:spcPts val="1425"/>
              </a:lnSpc>
              <a:spcAft>
                <a:spcPts val="0"/>
              </a:spcAft>
            </a:pPr>
            <a:r>
              <a:rPr lang="en-US"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rPr>
              <a:t># Check if the eye is looking up or down</a:t>
            </a: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if</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eye_center</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1</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&lt;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y</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h</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current_direction</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 and Looking Up‘</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else</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current_direction</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'and Looking Down'</a:t>
            </a:r>
            <a:endParaRPr lang="fr-FR" sz="2000" kern="100" dirty="0">
              <a:latin typeface="Calibri" panose="020F0502020204030204" pitchFamily="34" charset="0"/>
              <a:ea typeface="Calibri" panose="020F0502020204030204" pitchFamily="34" charset="0"/>
              <a:cs typeface="Arial" panose="020B0604020202020204" pitchFamily="34" charset="0"/>
            </a:endParaRPr>
          </a:p>
          <a:p>
            <a:br>
              <a:rPr lang="fr-FR" b="0" dirty="0">
                <a:solidFill>
                  <a:srgbClr val="FFFFFF"/>
                </a:solidFill>
                <a:effectLst/>
                <a:latin typeface="Consolas" panose="020B0609020204030204" pitchFamily="49" charset="0"/>
              </a:rPr>
            </a:br>
            <a:endParaRPr lang="fr-FR"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202700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DF434-28DB-4621-A497-D62C41CE0419}"/>
              </a:ext>
            </a:extLst>
          </p:cNvPr>
          <p:cNvSpPr>
            <a:spLocks noGrp="1"/>
          </p:cNvSpPr>
          <p:nvPr>
            <p:ph type="title"/>
          </p:nvPr>
        </p:nvSpPr>
        <p:spPr>
          <a:xfrm>
            <a:off x="8183880" y="136525"/>
            <a:ext cx="3749040" cy="1325880"/>
          </a:xfrm>
        </p:spPr>
        <p:txBody>
          <a:bodyPr rtlCol="0">
            <a:normAutofit/>
          </a:bodyPr>
          <a:lstStyle>
            <a:defPPr>
              <a:defRPr lang="fr-FR"/>
            </a:defPPr>
          </a:lstStyle>
          <a:p>
            <a:pPr rtl="0"/>
            <a:r>
              <a:rPr lang="fr-FR" dirty="0">
                <a:solidFill>
                  <a:schemeClr val="accent3"/>
                </a:solidFill>
                <a:latin typeface="Baskerville Old Face" panose="02020602080505020303" pitchFamily="18" charset="77"/>
                <a:cs typeface="Calibri Light"/>
              </a:rPr>
              <a:t>Plan</a:t>
            </a:r>
            <a:endParaRPr lang="fr-FR" dirty="0">
              <a:solidFill>
                <a:schemeClr val="accent3"/>
              </a:solidFill>
              <a:latin typeface="Baskerville Old Face" panose="02020602080505020303" pitchFamily="18" charset="77"/>
            </a:endParaRPr>
          </a:p>
        </p:txBody>
      </p:sp>
      <p:sp>
        <p:nvSpPr>
          <p:cNvPr id="4" name="Espace réservé du texte 3">
            <a:extLst>
              <a:ext uri="{FF2B5EF4-FFF2-40B4-BE49-F238E27FC236}">
                <a16:creationId xmlns:a16="http://schemas.microsoft.com/office/drawing/2014/main" id="{7090AC0D-F624-B281-1AB5-687E5F6B3291}"/>
              </a:ext>
            </a:extLst>
          </p:cNvPr>
          <p:cNvSpPr>
            <a:spLocks noGrp="1"/>
          </p:cNvSpPr>
          <p:nvPr>
            <p:ph type="body" sz="quarter" idx="13"/>
          </p:nvPr>
        </p:nvSpPr>
        <p:spPr/>
        <p:txBody>
          <a:bodyPr rtlCol="0"/>
          <a:lstStyle>
            <a:defPPr>
              <a:defRPr lang="fr-FR"/>
            </a:defPPr>
          </a:lstStyle>
          <a:p>
            <a:pPr rtl="0"/>
            <a:r>
              <a:rPr lang="fr-FR" dirty="0"/>
              <a:t>P</a:t>
            </a:r>
          </a:p>
        </p:txBody>
      </p:sp>
      <p:pic>
        <p:nvPicPr>
          <p:cNvPr id="10" name="Image 9" descr="Accent floral en forme de feuille">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Image 1928" descr="Accent floral en forme de feuille">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Espace réservé du contenu 2">
            <a:extLst>
              <a:ext uri="{FF2B5EF4-FFF2-40B4-BE49-F238E27FC236}">
                <a16:creationId xmlns:a16="http://schemas.microsoft.com/office/drawing/2014/main" id="{22788C46-D0BC-4307-AE55-7601A139E7CB}"/>
              </a:ext>
            </a:extLst>
          </p:cNvPr>
          <p:cNvSpPr>
            <a:spLocks noGrp="1"/>
          </p:cNvSpPr>
          <p:nvPr>
            <p:ph sz="quarter" idx="4"/>
          </p:nvPr>
        </p:nvSpPr>
        <p:spPr>
          <a:xfrm>
            <a:off x="7764106" y="1061339"/>
            <a:ext cx="3749040" cy="5295011"/>
          </a:xfrm>
        </p:spPr>
        <p:txBody>
          <a:bodyPr vert="horz" lIns="91440" tIns="45720" rIns="91440" bIns="45720" rtlCol="0" anchor="t">
            <a:normAutofit/>
          </a:bodyPr>
          <a:lstStyle>
            <a:defPPr>
              <a:defRPr lang="fr-FR"/>
            </a:defPPr>
          </a:lstStyle>
          <a:p>
            <a:pPr marL="342900" indent="-342900" rtl="0">
              <a:lnSpc>
                <a:spcPct val="150000"/>
              </a:lnSpc>
              <a:buFont typeface="Arial" panose="020B0604020202020204" pitchFamily="34" charset="0"/>
              <a:buChar char="•"/>
            </a:pPr>
            <a:r>
              <a:rPr lang="fr-FR" sz="2400" dirty="0">
                <a:solidFill>
                  <a:schemeClr val="accent3"/>
                </a:solidFill>
                <a:latin typeface="Gill Sans Nova Light" panose="020B0302020104020203" pitchFamily="34" charset="0"/>
                <a:cs typeface="Gill Sans Light" panose="020B0302020104020203" pitchFamily="34" charset="-79"/>
              </a:rPr>
              <a:t>Introduction</a:t>
            </a:r>
          </a:p>
          <a:p>
            <a:pPr marL="342900" indent="-342900" rtl="0">
              <a:lnSpc>
                <a:spcPct val="150000"/>
              </a:lnSpc>
              <a:buFont typeface="Arial" panose="020B0604020202020204" pitchFamily="34" charset="0"/>
              <a:buChar char="•"/>
            </a:pPr>
            <a:r>
              <a:rPr lang="fr-FR" sz="2400" dirty="0">
                <a:solidFill>
                  <a:schemeClr val="accent3"/>
                </a:solidFill>
                <a:latin typeface="Gill Sans Nova Light" panose="020B0302020104020203" pitchFamily="34" charset="0"/>
                <a:cs typeface="Gill Sans Light" panose="020B0302020104020203" pitchFamily="34" charset="-79"/>
              </a:rPr>
              <a:t>Yeux humain.</a:t>
            </a:r>
          </a:p>
          <a:p>
            <a:pPr marL="342900" indent="-342900" rtl="0">
              <a:lnSpc>
                <a:spcPct val="150000"/>
              </a:lnSpc>
              <a:buFont typeface="Arial" panose="020B0604020202020204" pitchFamily="34" charset="0"/>
              <a:buChar char="•"/>
            </a:pPr>
            <a:r>
              <a:rPr lang="fr-FR" sz="2400" dirty="0">
                <a:solidFill>
                  <a:schemeClr val="accent3"/>
                </a:solidFill>
                <a:latin typeface="Gill Sans Nova Light" panose="020B0302020104020203" pitchFamily="34" charset="0"/>
                <a:cs typeface="Gill Sans Light" panose="020B0302020104020203" pitchFamily="34" charset="-79"/>
              </a:rPr>
              <a:t>Conception et fabrication</a:t>
            </a:r>
          </a:p>
          <a:p>
            <a:pPr marL="342900" indent="-342900" rtl="0">
              <a:lnSpc>
                <a:spcPct val="150000"/>
              </a:lnSpc>
              <a:buFont typeface="Arial" panose="020B0604020202020204" pitchFamily="34" charset="0"/>
              <a:buChar char="•"/>
            </a:pPr>
            <a:r>
              <a:rPr lang="fr-FR" sz="2400" dirty="0">
                <a:solidFill>
                  <a:schemeClr val="accent3"/>
                </a:solidFill>
                <a:latin typeface="Gill Sans Nova Light" panose="020B0302020104020203" pitchFamily="34" charset="0"/>
                <a:cs typeface="Gill Sans Light" panose="020B0302020104020203" pitchFamily="34" charset="-79"/>
              </a:rPr>
              <a:t>Détection par les bases des références.</a:t>
            </a:r>
          </a:p>
          <a:p>
            <a:pPr marL="342900" indent="-342900" rtl="0">
              <a:lnSpc>
                <a:spcPct val="150000"/>
              </a:lnSpc>
              <a:buFont typeface="Arial" panose="020B0604020202020204" pitchFamily="34" charset="0"/>
              <a:buChar char="•"/>
            </a:pPr>
            <a:r>
              <a:rPr lang="fr-FR" dirty="0">
                <a:latin typeface="Gill Sans Nova Light" panose="020B0302020104020203" pitchFamily="34" charset="0"/>
                <a:cs typeface="Gill Sans Light" panose="020B0302020104020203" pitchFamily="34" charset="-79"/>
              </a:rPr>
              <a:t>Détection par algorithme de traitement d’images.</a:t>
            </a:r>
          </a:p>
          <a:p>
            <a:pPr marL="342900" indent="-342900" rtl="0">
              <a:lnSpc>
                <a:spcPct val="150000"/>
              </a:lnSpc>
              <a:buFont typeface="Arial" panose="020B0604020202020204" pitchFamily="34" charset="0"/>
              <a:buChar char="•"/>
            </a:pPr>
            <a:r>
              <a:rPr lang="fr-FR" dirty="0">
                <a:solidFill>
                  <a:schemeClr val="accent3"/>
                </a:solidFill>
                <a:latin typeface="Gill Sans Nova Light" panose="020B0302020104020203" pitchFamily="34" charset="0"/>
                <a:cs typeface="Gill Sans Light" panose="020B0302020104020203" pitchFamily="34" charset="-79"/>
              </a:rPr>
              <a:t>Applicatio</a:t>
            </a:r>
            <a:r>
              <a:rPr lang="fr-FR" dirty="0">
                <a:latin typeface="Gill Sans Nova Light" panose="020B0302020104020203" pitchFamily="34" charset="0"/>
                <a:cs typeface="Gill Sans Light" panose="020B0302020104020203" pitchFamily="34" charset="-79"/>
              </a:rPr>
              <a:t>n mécatronique.</a:t>
            </a:r>
            <a:endParaRPr lang="fr-FR" dirty="0">
              <a:solidFill>
                <a:schemeClr val="accent3"/>
              </a:solidFill>
              <a:latin typeface="Gill Sans Nova Light" panose="020B0302020104020203" pitchFamily="34" charset="0"/>
              <a:cs typeface="Calibri"/>
            </a:endParaRPr>
          </a:p>
        </p:txBody>
      </p:sp>
      <p:sp>
        <p:nvSpPr>
          <p:cNvPr id="6" name="Espace réservé du numéro de diapositive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2</a:t>
            </a:fld>
            <a:endParaRPr lang="fr-FR"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rtlCol="0">
            <a:noAutofit/>
          </a:bodyPr>
          <a:lstStyle>
            <a:defPPr>
              <a:defRPr lang="fr-FR"/>
            </a:defPPr>
          </a:lstStyle>
          <a:p>
            <a:r>
              <a:rPr lang="fr-FR" sz="5400" b="1" dirty="0"/>
              <a:t>Boucle principale </a:t>
            </a:r>
            <a:endParaRPr lang="fr-FR" sz="5400" dirty="0"/>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20</a:t>
            </a:fld>
            <a:endParaRPr lang="fr-FR" dirty="0"/>
          </a:p>
        </p:txBody>
      </p:sp>
      <p:sp>
        <p:nvSpPr>
          <p:cNvPr id="2" name="Rectangle 1"/>
          <p:cNvSpPr/>
          <p:nvPr/>
        </p:nvSpPr>
        <p:spPr>
          <a:xfrm>
            <a:off x="4838700" y="371482"/>
            <a:ext cx="6225540" cy="369332"/>
          </a:xfrm>
          <a:prstGeom prst="rect">
            <a:avLst/>
          </a:prstGeom>
        </p:spPr>
        <p:txBody>
          <a:bodyPr wrap="square">
            <a:spAutoFit/>
          </a:bodyPr>
          <a:lstStyle/>
          <a:p>
            <a:r>
              <a:rPr lang="fr-FR" b="1" dirty="0">
                <a:solidFill>
                  <a:schemeClr val="accent3"/>
                </a:solidFill>
                <a:latin typeface="Gill Sans Nova Light" panose="020F0302020204030204" pitchFamily="34" charset="0"/>
                <a:cs typeface="Gill Sans Nova Light" panose="020F0302020204030204" pitchFamily="34" charset="0"/>
              </a:rPr>
              <a:t>Mise à jour et affichage de la direction du regard :</a:t>
            </a:r>
          </a:p>
        </p:txBody>
      </p:sp>
      <p:sp>
        <p:nvSpPr>
          <p:cNvPr id="8" name="Rectangle: Rounded Corners 24">
            <a:extLst>
              <a:ext uri="{FF2B5EF4-FFF2-40B4-BE49-F238E27FC236}">
                <a16:creationId xmlns:a16="http://schemas.microsoft.com/office/drawing/2014/main" id="{27986796-EBFC-F50F-60C3-9FC74D422E96}"/>
              </a:ext>
            </a:extLst>
          </p:cNvPr>
          <p:cNvSpPr/>
          <p:nvPr/>
        </p:nvSpPr>
        <p:spPr>
          <a:xfrm>
            <a:off x="4913170" y="871137"/>
            <a:ext cx="6972300" cy="585033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1425"/>
              </a:lnSpc>
              <a:spcAft>
                <a:spcPts val="0"/>
              </a:spcAft>
            </a:pPr>
            <a:r>
              <a:rPr lang="fr-FR" sz="2000" kern="100" dirty="0">
                <a:latin typeface="Calibri" panose="020F0502020204030204" pitchFamily="34" charset="0"/>
                <a:ea typeface="Times New Roman" panose="02020603050405020304" pitchFamily="18" charset="0"/>
                <a:cs typeface="Arial" panose="020B0604020202020204" pitchFamily="34" charset="0"/>
              </a:rPr>
              <a:t>       </a:t>
            </a:r>
            <a:r>
              <a:rPr lang="en-US" kern="0" dirty="0">
                <a:solidFill>
                  <a:srgbClr val="C586C0"/>
                </a:solidFill>
                <a:latin typeface="Consolas" panose="020B0609020204030204" pitchFamily="49" charset="0"/>
                <a:ea typeface="Times New Roman" panose="02020603050405020304" pitchFamily="18" charset="0"/>
                <a:cs typeface="Times New Roman" panose="02020603050405020304" pitchFamily="18" charset="0"/>
              </a:rPr>
              <a:t>if</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current_direction</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prev_direction</a:t>
            </a:r>
            <a:endPar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endParaRPr lang="fr-FR" sz="2000" kern="100" dirty="0">
              <a:latin typeface="Calibri" panose="020F0502020204030204" pitchFamily="34" charset="0"/>
              <a:ea typeface="Times New Roman" panose="02020603050405020304" pitchFamily="18" charset="0"/>
              <a:cs typeface="Arial" panose="020B0604020202020204" pitchFamily="34" charset="0"/>
            </a:endParaRPr>
          </a:p>
          <a:p>
            <a:pPr>
              <a:lnSpc>
                <a:spcPts val="1425"/>
              </a:lnSpc>
              <a:spcAft>
                <a:spcPts val="0"/>
              </a:spcAft>
            </a:pPr>
            <a:r>
              <a:rPr lang="en-US" kern="0" dirty="0">
                <a:solidFill>
                  <a:srgbClr val="7CA668"/>
                </a:solidFill>
                <a:latin typeface="Consolas" panose="020B0609020204030204" pitchFamily="49" charset="0"/>
                <a:ea typeface="Times New Roman" panose="02020603050405020304" pitchFamily="18" charset="0"/>
                <a:cs typeface="Times New Roman" panose="02020603050405020304" pitchFamily="18" charset="0"/>
              </a:rPr>
              <a:t># Update the direction flags and display the direction</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prev_direction</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current_direction</a:t>
            </a:r>
            <a:endPar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CDCAA"/>
                </a:solidFill>
                <a:latin typeface="Consolas" panose="020B0609020204030204" pitchFamily="49" charset="0"/>
                <a:ea typeface="Times New Roman" panose="02020603050405020304" pitchFamily="18" charset="0"/>
                <a:cs typeface="Times New Roman" panose="02020603050405020304" pitchFamily="18" charset="0"/>
              </a:rPr>
              <a:t>print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prev_direction</a:t>
            </a:r>
            <a:r>
              <a:rPr lang="en-US" kern="0"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DCDCAA"/>
                </a:solidFill>
                <a:latin typeface="Consolas" panose="020B0609020204030204" pitchFamily="49" charset="0"/>
                <a:ea typeface="Times New Roman" panose="02020603050405020304" pitchFamily="18" charset="0"/>
                <a:cs typeface="Times New Roman" panose="02020603050405020304" pitchFamily="18" charset="0"/>
              </a:rPr>
              <a:t>rectangle</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frame</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600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40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255</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255</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255</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1</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fr-FR" sz="2000" kern="100" dirty="0">
              <a:latin typeface="Calibri" panose="020F0502020204030204" pitchFamily="34" charset="0"/>
              <a:ea typeface="Calibri" panose="020F0502020204030204" pitchFamily="34" charset="0"/>
              <a:cs typeface="Arial" panose="020B0604020202020204" pitchFamily="34" charset="0"/>
            </a:endParaRP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DCDCAA"/>
                </a:solidFill>
                <a:latin typeface="Consolas" panose="020B0609020204030204" pitchFamily="49" charset="0"/>
                <a:ea typeface="Times New Roman" panose="02020603050405020304" pitchFamily="18" charset="0"/>
                <a:cs typeface="Times New Roman" panose="02020603050405020304" pitchFamily="18" charset="0"/>
              </a:rPr>
              <a:t>putText</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frame</a:t>
            </a:r>
            <a:r>
              <a:rPr lang="en-US" kern="0" dirty="0" err="1">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err="1">
                <a:solidFill>
                  <a:srgbClr val="9CDCFE"/>
                </a:solidFill>
                <a:latin typeface="Consolas" panose="020B0609020204030204" pitchFamily="49" charset="0"/>
                <a:ea typeface="Times New Roman" panose="02020603050405020304" pitchFamily="18" charset="0"/>
                <a:cs typeface="Times New Roman" panose="02020603050405020304" pitchFamily="18" charset="0"/>
              </a:rPr>
              <a:t>prev_direction</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10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30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p>
          <a:p>
            <a:pPr>
              <a:lnSpc>
                <a:spcPts val="1425"/>
              </a:lnSpc>
              <a:spcAft>
                <a:spcPts val="0"/>
              </a:spcAft>
            </a:pPr>
            <a:r>
              <a:rPr lang="en-US"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FONT_HERSHEY_SIMPLEX</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1</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0</a:t>
            </a:r>
            <a:r>
              <a:rPr lang="en-US"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255</a:t>
            </a:r>
            <a:r>
              <a:rPr lang="en-US" sz="16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0</a:t>
            </a:r>
            <a:r>
              <a:rPr lang="en-US" sz="16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2</a:t>
            </a:r>
            <a:r>
              <a:rPr lang="en-US" sz="16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4EC9B0"/>
                </a:solidFill>
                <a:latin typeface="Consolas" panose="020B0609020204030204" pitchFamily="49" charset="0"/>
                <a:ea typeface="Times New Roman" panose="02020603050405020304" pitchFamily="18" charset="0"/>
                <a:cs typeface="Times New Roman" panose="02020603050405020304" pitchFamily="18" charset="0"/>
              </a:rPr>
              <a:t>cv2</a:t>
            </a:r>
            <a:r>
              <a:rPr lang="en-US" sz="16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9CDCFE"/>
                </a:solidFill>
                <a:latin typeface="Consolas" panose="020B0609020204030204" pitchFamily="49" charset="0"/>
                <a:ea typeface="Times New Roman" panose="02020603050405020304" pitchFamily="18" charset="0"/>
                <a:cs typeface="Times New Roman" panose="02020603050405020304" pitchFamily="18" charset="0"/>
              </a:rPr>
              <a:t>LINE_AA</a:t>
            </a:r>
            <a:r>
              <a:rPr lang="en-US" sz="1600" kern="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fr-FR" kern="100" dirty="0">
              <a:latin typeface="Calibri" panose="020F0502020204030204" pitchFamily="34" charset="0"/>
              <a:ea typeface="Calibri" panose="020F0502020204030204" pitchFamily="34" charset="0"/>
              <a:cs typeface="Arial" panose="020B0604020202020204" pitchFamily="34" charset="0"/>
            </a:endParaRPr>
          </a:p>
          <a:p>
            <a:br>
              <a:rPr lang="fr-FR" b="0" dirty="0">
                <a:solidFill>
                  <a:srgbClr val="FFFFFF"/>
                </a:solidFill>
                <a:effectLst/>
                <a:latin typeface="Consolas" panose="020B0609020204030204" pitchFamily="49" charset="0"/>
              </a:rPr>
            </a:br>
            <a:endParaRPr lang="fr-FR"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3338426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60295B-54B9-4937-90E3-BAB9CE69E30B}"/>
              </a:ext>
            </a:extLst>
          </p:cNvPr>
          <p:cNvSpPr>
            <a:spLocks noGrp="1"/>
          </p:cNvSpPr>
          <p:nvPr>
            <p:ph type="title"/>
          </p:nvPr>
        </p:nvSpPr>
        <p:spPr>
          <a:xfrm>
            <a:off x="1153668" y="3686629"/>
            <a:ext cx="9884664" cy="1268403"/>
          </a:xfrm>
        </p:spPr>
        <p:txBody>
          <a:bodyPr rtlCol="0">
            <a:normAutofit fontScale="90000"/>
          </a:bodyPr>
          <a:lstStyle>
            <a:defPPr>
              <a:defRPr lang="fr-FR"/>
            </a:defPPr>
          </a:lstStyle>
          <a:p>
            <a:pPr rtl="0"/>
            <a:r>
              <a:rPr lang="fr-FR" dirty="0"/>
              <a:t>détection par algorithmes de traitement des images</a:t>
            </a:r>
          </a:p>
        </p:txBody>
      </p:sp>
    </p:spTree>
    <p:extLst>
      <p:ext uri="{BB962C8B-B14F-4D97-AF65-F5344CB8AC3E}">
        <p14:creationId xmlns:p14="http://schemas.microsoft.com/office/powerpoint/2010/main" val="416551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02655-34DF-25F9-4640-B2CE5329AD1A}"/>
              </a:ext>
            </a:extLst>
          </p:cNvPr>
          <p:cNvSpPr>
            <a:spLocks noGrp="1"/>
          </p:cNvSpPr>
          <p:nvPr>
            <p:ph type="title"/>
          </p:nvPr>
        </p:nvSpPr>
        <p:spPr>
          <a:xfrm>
            <a:off x="1748028" y="981710"/>
            <a:ext cx="8695944" cy="1325880"/>
          </a:xfrm>
        </p:spPr>
        <p:txBody>
          <a:bodyPr rtlCol="0"/>
          <a:lstStyle>
            <a:defPPr>
              <a:defRPr lang="fr-FR"/>
            </a:defPPr>
          </a:lstStyle>
          <a:p>
            <a:pPr rtl="0"/>
            <a:r>
              <a:rPr lang="fr-FR" dirty="0"/>
              <a:t>algorithmes de traitement des images</a:t>
            </a:r>
          </a:p>
        </p:txBody>
      </p:sp>
      <p:sp>
        <p:nvSpPr>
          <p:cNvPr id="3" name="Espace réservé du contenu 2">
            <a:extLst>
              <a:ext uri="{FF2B5EF4-FFF2-40B4-BE49-F238E27FC236}">
                <a16:creationId xmlns:a16="http://schemas.microsoft.com/office/drawing/2014/main" id="{1A585715-2793-160B-269E-D9516C84D73A}"/>
              </a:ext>
            </a:extLst>
          </p:cNvPr>
          <p:cNvSpPr>
            <a:spLocks noGrp="1"/>
          </p:cNvSpPr>
          <p:nvPr>
            <p:ph idx="1"/>
          </p:nvPr>
        </p:nvSpPr>
        <p:spPr>
          <a:xfrm>
            <a:off x="2223516" y="2329725"/>
            <a:ext cx="7744968" cy="1864904"/>
          </a:xfrm>
        </p:spPr>
        <p:txBody>
          <a:bodyPr rtlCol="0">
            <a:normAutofit/>
          </a:bodyPr>
          <a:lstStyle>
            <a:defPPr>
              <a:defRPr lang="fr-FR"/>
            </a:defPPr>
          </a:lstStyle>
          <a:p>
            <a:pPr rtl="0"/>
            <a:r>
              <a:rPr lang="fr-FR" dirty="0"/>
              <a:t>L'utilisation d'algorithmes de traitement d'images pour la détection des caractéristiques visuelles, notamment la détection de la direction du regard, est devenue courante. </a:t>
            </a:r>
          </a:p>
        </p:txBody>
      </p:sp>
      <p:sp>
        <p:nvSpPr>
          <p:cNvPr id="4" name="Espace réservé du pied de page 3">
            <a:extLst>
              <a:ext uri="{FF2B5EF4-FFF2-40B4-BE49-F238E27FC236}">
                <a16:creationId xmlns:a16="http://schemas.microsoft.com/office/drawing/2014/main" id="{A3609A75-5E9A-C165-5A1D-764F9E96B722}"/>
              </a:ext>
            </a:extLst>
          </p:cNvPr>
          <p:cNvSpPr>
            <a:spLocks noGrp="1"/>
          </p:cNvSpPr>
          <p:nvPr>
            <p:ph type="ftr" sz="quarter" idx="10"/>
          </p:nvPr>
        </p:nvSpPr>
        <p:spPr/>
        <p:txBody>
          <a:bodyPr rtlCol="0"/>
          <a:lstStyle>
            <a:defPPr>
              <a:defRPr lang="fr-FR"/>
            </a:defPPr>
          </a:lstStyle>
          <a:p>
            <a:pPr rtl="0"/>
            <a:r>
              <a:rPr lang="fr-FR"/>
              <a:t>Titre de la présentation</a:t>
            </a:r>
          </a:p>
        </p:txBody>
      </p:sp>
      <p:sp>
        <p:nvSpPr>
          <p:cNvPr id="5" name="Espace réservé du numéro de diapositive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22</a:t>
            </a:fld>
            <a:endParaRPr lang="fr-FR"/>
          </a:p>
        </p:txBody>
      </p:sp>
      <p:sp>
        <p:nvSpPr>
          <p:cNvPr id="6" name="Espace réservé du contenu 2">
            <a:extLst>
              <a:ext uri="{FF2B5EF4-FFF2-40B4-BE49-F238E27FC236}">
                <a16:creationId xmlns:a16="http://schemas.microsoft.com/office/drawing/2014/main" id="{9D7FA441-F952-DB7A-2F33-F7E6BC8EE740}"/>
              </a:ext>
            </a:extLst>
          </p:cNvPr>
          <p:cNvSpPr txBox="1">
            <a:spLocks/>
          </p:cNvSpPr>
          <p:nvPr/>
        </p:nvSpPr>
        <p:spPr>
          <a:xfrm>
            <a:off x="2286000" y="2759120"/>
            <a:ext cx="7744968" cy="488361"/>
          </a:xfrm>
          <a:prstGeom prst="rect">
            <a:avLst/>
          </a:prstGeom>
        </p:spPr>
        <p:txBody>
          <a:bodyPr vert="horz" lIns="91440" tIns="45720" rIns="91440" bIns="45720" rtlCol="0">
            <a:normAutofit/>
          </a:bodyPr>
          <a:lstStyle>
            <a:defPPr>
              <a:defRPr lang="fr-FR"/>
            </a:defPPr>
            <a:lvl1pPr marL="0" indent="0" algn="ctr" defTabSz="914400" rtl="0" eaLnBrk="1" latinLnBrk="0" hangingPunct="1">
              <a:lnSpc>
                <a:spcPct val="100000"/>
              </a:lnSpc>
              <a:spcBef>
                <a:spcPts val="1000"/>
              </a:spcBef>
              <a:buClr>
                <a:srgbClr val="73292A"/>
              </a:buClr>
              <a:buFont typeface="Arial" panose="020B0604020202020204" pitchFamily="34" charset="0"/>
              <a:buNone/>
              <a:defRPr lang="fr-FR" sz="20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ctr" defTabSz="914400" rtl="0" eaLnBrk="1" latinLnBrk="0" hangingPunct="1">
              <a:lnSpc>
                <a:spcPct val="100000"/>
              </a:lnSpc>
              <a:spcBef>
                <a:spcPts val="500"/>
              </a:spcBef>
              <a:buClr>
                <a:srgbClr val="73292A"/>
              </a:buClr>
              <a:buFont typeface="Arial" panose="020B0604020202020204" pitchFamily="34" charset="0"/>
              <a:buChar char="•"/>
              <a:defRPr lang="fr-FR" sz="18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ctr" defTabSz="914400" rtl="0" eaLnBrk="1" latinLnBrk="0" hangingPunct="1">
              <a:lnSpc>
                <a:spcPct val="90000"/>
              </a:lnSpc>
              <a:spcBef>
                <a:spcPts val="500"/>
              </a:spcBef>
              <a:buClr>
                <a:srgbClr val="73292A"/>
              </a:buClr>
              <a:buFont typeface="Arial" panose="020B0604020202020204" pitchFamily="34" charset="0"/>
              <a:buChar char="•"/>
              <a:defRPr lang="fr-FR" sz="16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ctr" defTabSz="914400" rtl="0" eaLnBrk="1" latinLnBrk="0" hangingPunct="1">
              <a:lnSpc>
                <a:spcPct val="90000"/>
              </a:lnSpc>
              <a:spcBef>
                <a:spcPts val="500"/>
              </a:spcBef>
              <a:buClr>
                <a:srgbClr val="73292A"/>
              </a:buClr>
              <a:buFont typeface="Arial" panose="020B0604020202020204" pitchFamily="34" charset="0"/>
              <a:buChar char="•"/>
              <a:defRPr lang="fr-FR" sz="14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ctr" defTabSz="914400" rtl="0" eaLnBrk="1" latinLnBrk="0" hangingPunct="1">
              <a:lnSpc>
                <a:spcPct val="90000"/>
              </a:lnSpc>
              <a:spcBef>
                <a:spcPts val="500"/>
              </a:spcBef>
              <a:buClr>
                <a:srgbClr val="73292A"/>
              </a:buClr>
              <a:buFont typeface="Arial" panose="020B0604020202020204" pitchFamily="34" charset="0"/>
              <a:buChar char="•"/>
              <a:defRPr lang="fr-FR" sz="14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dirty="0"/>
              <a:t>La bibliothèque </a:t>
            </a:r>
            <a:r>
              <a:rPr lang="fr-FR" dirty="0" err="1"/>
              <a:t>OpenCV</a:t>
            </a:r>
            <a:r>
              <a:rPr lang="fr-FR" dirty="0"/>
              <a:t> est largement utilisée pour ce type de tâche</a:t>
            </a:r>
          </a:p>
        </p:txBody>
      </p:sp>
      <p:sp>
        <p:nvSpPr>
          <p:cNvPr id="7" name="Espace réservé du contenu 2">
            <a:extLst>
              <a:ext uri="{FF2B5EF4-FFF2-40B4-BE49-F238E27FC236}">
                <a16:creationId xmlns:a16="http://schemas.microsoft.com/office/drawing/2014/main" id="{2F66B0E9-F1D0-2B3B-3C8F-6D95F7F1F1B1}"/>
              </a:ext>
            </a:extLst>
          </p:cNvPr>
          <p:cNvSpPr txBox="1">
            <a:spLocks/>
          </p:cNvSpPr>
          <p:nvPr/>
        </p:nvSpPr>
        <p:spPr>
          <a:xfrm>
            <a:off x="2161032" y="2471786"/>
            <a:ext cx="7744968" cy="1744978"/>
          </a:xfrm>
          <a:prstGeom prst="rect">
            <a:avLst/>
          </a:prstGeom>
        </p:spPr>
        <p:txBody>
          <a:bodyPr vert="horz" lIns="91440" tIns="45720" rIns="91440" bIns="45720" rtlCol="0">
            <a:normAutofit/>
          </a:bodyPr>
          <a:lstStyle>
            <a:defPPr>
              <a:defRPr lang="fr-FR"/>
            </a:defPPr>
            <a:lvl1pPr marL="0" indent="0" algn="ctr" defTabSz="914400" rtl="0" eaLnBrk="1" latinLnBrk="0" hangingPunct="1">
              <a:lnSpc>
                <a:spcPct val="100000"/>
              </a:lnSpc>
              <a:spcBef>
                <a:spcPts val="1000"/>
              </a:spcBef>
              <a:buClr>
                <a:srgbClr val="73292A"/>
              </a:buClr>
              <a:buFont typeface="Arial" panose="020B0604020202020204" pitchFamily="34" charset="0"/>
              <a:buNone/>
              <a:defRPr lang="fr-FR" sz="20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ctr" defTabSz="914400" rtl="0" eaLnBrk="1" latinLnBrk="0" hangingPunct="1">
              <a:lnSpc>
                <a:spcPct val="100000"/>
              </a:lnSpc>
              <a:spcBef>
                <a:spcPts val="500"/>
              </a:spcBef>
              <a:buClr>
                <a:srgbClr val="73292A"/>
              </a:buClr>
              <a:buFont typeface="Arial" panose="020B0604020202020204" pitchFamily="34" charset="0"/>
              <a:buChar char="•"/>
              <a:defRPr lang="fr-FR" sz="18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ctr" defTabSz="914400" rtl="0" eaLnBrk="1" latinLnBrk="0" hangingPunct="1">
              <a:lnSpc>
                <a:spcPct val="90000"/>
              </a:lnSpc>
              <a:spcBef>
                <a:spcPts val="500"/>
              </a:spcBef>
              <a:buClr>
                <a:srgbClr val="73292A"/>
              </a:buClr>
              <a:buFont typeface="Arial" panose="020B0604020202020204" pitchFamily="34" charset="0"/>
              <a:buChar char="•"/>
              <a:defRPr lang="fr-FR" sz="16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ctr" defTabSz="914400" rtl="0" eaLnBrk="1" latinLnBrk="0" hangingPunct="1">
              <a:lnSpc>
                <a:spcPct val="90000"/>
              </a:lnSpc>
              <a:spcBef>
                <a:spcPts val="500"/>
              </a:spcBef>
              <a:buClr>
                <a:srgbClr val="73292A"/>
              </a:buClr>
              <a:buFont typeface="Arial" panose="020B0604020202020204" pitchFamily="34" charset="0"/>
              <a:buChar char="•"/>
              <a:defRPr lang="fr-FR" sz="14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ctr" defTabSz="914400" rtl="0" eaLnBrk="1" latinLnBrk="0" hangingPunct="1">
              <a:lnSpc>
                <a:spcPct val="90000"/>
              </a:lnSpc>
              <a:spcBef>
                <a:spcPts val="500"/>
              </a:spcBef>
              <a:buClr>
                <a:srgbClr val="73292A"/>
              </a:buClr>
              <a:buFont typeface="Arial" panose="020B0604020202020204" pitchFamily="34" charset="0"/>
              <a:buChar char="•"/>
              <a:defRPr lang="fr-FR" sz="14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dirty="0"/>
              <a:t>Les variations d'éclairage, les caractéristiques individuelles de l'œil et les paramètres du système doivent être pris en compte pour assurer des résultats précis et fiables.</a:t>
            </a:r>
          </a:p>
        </p:txBody>
      </p:sp>
    </p:spTree>
    <p:extLst>
      <p:ext uri="{BB962C8B-B14F-4D97-AF65-F5344CB8AC3E}">
        <p14:creationId xmlns:p14="http://schemas.microsoft.com/office/powerpoint/2010/main" val="291601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
                                            <p:txEl>
                                              <p:pRg st="0" end="0"/>
                                            </p:txEl>
                                          </p:spTgt>
                                        </p:tgtEl>
                                      </p:cBhvr>
                                    </p:animEffect>
                                    <p:anim calcmode="lin" valueType="num">
                                      <p:cBhvr>
                                        <p:cTn id="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3">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0" end="0"/>
                                            </p:txEl>
                                          </p:spTgt>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6"/>
                                        </p:tgtEl>
                                      </p:cBhvr>
                                    </p:animEffect>
                                    <p:anim calcmode="lin" valueType="num">
                                      <p:cBhvr>
                                        <p:cTn id="19" dur="1000"/>
                                        <p:tgtEl>
                                          <p:spTgt spid="6"/>
                                        </p:tgtEl>
                                        <p:attrNameLst>
                                          <p:attrName>ppt_x</p:attrName>
                                        </p:attrNameLst>
                                      </p:cBhvr>
                                      <p:tavLst>
                                        <p:tav tm="0">
                                          <p:val>
                                            <p:strVal val="ppt_x"/>
                                          </p:val>
                                        </p:tav>
                                        <p:tav tm="100000">
                                          <p:val>
                                            <p:strVal val="ppt_x"/>
                                          </p:val>
                                        </p:tav>
                                      </p:tavLst>
                                    </p:anim>
                                    <p:anim calcmode="lin" valueType="num">
                                      <p:cBhvr>
                                        <p:cTn id="20" dur="1000"/>
                                        <p:tgtEl>
                                          <p:spTgt spid="6"/>
                                        </p:tgtEl>
                                        <p:attrNameLst>
                                          <p:attrName>ppt_y</p:attrName>
                                        </p:attrNameLst>
                                      </p:cBhvr>
                                      <p:tavLst>
                                        <p:tav tm="0">
                                          <p:val>
                                            <p:strVal val="ppt_y"/>
                                          </p:val>
                                        </p:tav>
                                        <p:tav tm="100000">
                                          <p:val>
                                            <p:strVal val="ppt_y+.1"/>
                                          </p:val>
                                        </p:tav>
                                      </p:tavLst>
                                    </p:anim>
                                    <p:set>
                                      <p:cBhvr>
                                        <p:cTn id="21" dur="1" fill="hold">
                                          <p:stCondLst>
                                            <p:cond delay="999"/>
                                          </p:stCondLst>
                                        </p:cTn>
                                        <p:tgtEl>
                                          <p:spTgt spid="6"/>
                                        </p:tgtEl>
                                        <p:attrNameLst>
                                          <p:attrName>style.visibility</p:attrName>
                                        </p:attrNameLst>
                                      </p:cBhvr>
                                      <p:to>
                                        <p:strVal val="hidden"/>
                                      </p:to>
                                    </p:set>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6" grpId="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a:xfrm>
            <a:off x="54972" y="1134173"/>
            <a:ext cx="4462055" cy="4827397"/>
          </a:xfrm>
        </p:spPr>
        <p:txBody>
          <a:bodyPr rtlCol="0">
            <a:normAutofit/>
          </a:bodyPr>
          <a:lstStyle>
            <a:defPPr>
              <a:defRPr lang="fr-FR"/>
            </a:defPPr>
          </a:lstStyle>
          <a:p>
            <a:pPr rtl="0"/>
            <a:r>
              <a:rPr lang="fr-FR" sz="5000" b="1" dirty="0"/>
              <a:t>Importation de la bibliothèque et initialiser la capture vidéo</a:t>
            </a:r>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23</a:t>
            </a:fld>
            <a:endParaRPr lang="fr-FR" dirty="0"/>
          </a:p>
        </p:txBody>
      </p:sp>
      <p:sp>
        <p:nvSpPr>
          <p:cNvPr id="8" name="TextBox 7">
            <a:extLst>
              <a:ext uri="{FF2B5EF4-FFF2-40B4-BE49-F238E27FC236}">
                <a16:creationId xmlns:a16="http://schemas.microsoft.com/office/drawing/2014/main" id="{0DAEF820-A52D-8639-D31C-CE6629E5A822}"/>
              </a:ext>
            </a:extLst>
          </p:cNvPr>
          <p:cNvSpPr txBox="1"/>
          <p:nvPr/>
        </p:nvSpPr>
        <p:spPr>
          <a:xfrm>
            <a:off x="2830285" y="562650"/>
            <a:ext cx="6096000" cy="370038"/>
          </a:xfrm>
          <a:prstGeom prst="rect">
            <a:avLst/>
          </a:prstGeom>
          <a:noFill/>
        </p:spPr>
        <p:txBody>
          <a:bodyPr wrap="square">
            <a:spAutoFit/>
          </a:bodyPr>
          <a:lstStyle/>
          <a:p>
            <a:pPr algn="ctr">
              <a:lnSpc>
                <a:spcPct val="90000"/>
              </a:lnSpc>
              <a:spcBef>
                <a:spcPct val="0"/>
              </a:spcBef>
            </a:pPr>
            <a:r>
              <a:rPr lang="fr-FR" sz="2000" b="1" spc="600" dirty="0">
                <a:solidFill>
                  <a:srgbClr val="FF0000"/>
                </a:solidFill>
                <a:latin typeface="+mj-lt"/>
                <a:ea typeface="+mj-ea"/>
                <a:cs typeface="+mj-cs"/>
              </a:rPr>
              <a:t>Procédé de détection</a:t>
            </a:r>
          </a:p>
        </p:txBody>
      </p:sp>
      <p:sp>
        <p:nvSpPr>
          <p:cNvPr id="25" name="Rectangle: Rounded Corners 24">
            <a:extLst>
              <a:ext uri="{FF2B5EF4-FFF2-40B4-BE49-F238E27FC236}">
                <a16:creationId xmlns:a16="http://schemas.microsoft.com/office/drawing/2014/main" id="{27986796-EBFC-F50F-60C3-9FC74D422E96}"/>
              </a:ext>
            </a:extLst>
          </p:cNvPr>
          <p:cNvSpPr/>
          <p:nvPr/>
        </p:nvSpPr>
        <p:spPr>
          <a:xfrm>
            <a:off x="4992733" y="4504160"/>
            <a:ext cx="6035246" cy="186568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b="0" dirty="0">
                <a:solidFill>
                  <a:srgbClr val="C586C0"/>
                </a:solidFill>
                <a:effectLst/>
                <a:latin typeface="Consolas" panose="020B0609020204030204" pitchFamily="49" charset="0"/>
              </a:rPr>
              <a:t>import</a:t>
            </a:r>
            <a:r>
              <a:rPr lang="fr-FR" b="0" dirty="0">
                <a:solidFill>
                  <a:srgbClr val="FFFFFF"/>
                </a:solidFill>
                <a:effectLst/>
                <a:latin typeface="Consolas" panose="020B0609020204030204" pitchFamily="49" charset="0"/>
              </a:rPr>
              <a:t> </a:t>
            </a:r>
            <a:r>
              <a:rPr lang="fr-FR" b="0" dirty="0">
                <a:solidFill>
                  <a:srgbClr val="4EC9B0"/>
                </a:solidFill>
                <a:effectLst/>
                <a:latin typeface="Consolas" panose="020B0609020204030204" pitchFamily="49" charset="0"/>
              </a:rPr>
              <a:t>cv2</a:t>
            </a:r>
            <a:endParaRPr lang="fr-FR" b="0" dirty="0">
              <a:solidFill>
                <a:srgbClr val="FFFFFF"/>
              </a:solidFill>
              <a:effectLst/>
              <a:latin typeface="Consolas" panose="020B0609020204030204" pitchFamily="49" charset="0"/>
            </a:endParaRPr>
          </a:p>
          <a:p>
            <a:br>
              <a:rPr lang="fr-FR" b="0" dirty="0">
                <a:solidFill>
                  <a:srgbClr val="FFFFFF"/>
                </a:solidFill>
                <a:effectLst/>
                <a:latin typeface="Consolas" panose="020B0609020204030204" pitchFamily="49" charset="0"/>
              </a:rPr>
            </a:br>
            <a:r>
              <a:rPr lang="fr-FR" b="0" dirty="0">
                <a:solidFill>
                  <a:srgbClr val="7CA668"/>
                </a:solidFill>
                <a:effectLst/>
                <a:latin typeface="Consolas" panose="020B0609020204030204" pitchFamily="49" charset="0"/>
              </a:rPr>
              <a:t>#cap = cv2.VideoCapture('eye.mp4')  </a:t>
            </a:r>
            <a:endParaRPr lang="fr-FR" b="0" dirty="0">
              <a:solidFill>
                <a:srgbClr val="FFFFFF"/>
              </a:solidFill>
              <a:effectLst/>
              <a:latin typeface="Consolas" panose="020B0609020204030204" pitchFamily="49" charset="0"/>
            </a:endParaRPr>
          </a:p>
          <a:p>
            <a:r>
              <a:rPr lang="fr-FR" b="0" dirty="0">
                <a:solidFill>
                  <a:srgbClr val="9CDCFE"/>
                </a:solidFill>
                <a:effectLst/>
                <a:latin typeface="Consolas" panose="020B0609020204030204" pitchFamily="49" charset="0"/>
              </a:rPr>
              <a:t>cap</a:t>
            </a:r>
            <a:r>
              <a:rPr lang="fr-FR" b="0" dirty="0">
                <a:solidFill>
                  <a:srgbClr val="FFFFFF"/>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FFFFFF"/>
                </a:solidFill>
                <a:effectLst/>
                <a:latin typeface="Consolas" panose="020B0609020204030204" pitchFamily="49" charset="0"/>
              </a:rPr>
              <a:t> </a:t>
            </a:r>
            <a:r>
              <a:rPr lang="fr-FR" b="0" dirty="0">
                <a:solidFill>
                  <a:srgbClr val="4EC9B0"/>
                </a:solidFill>
                <a:effectLst/>
                <a:latin typeface="Consolas" panose="020B0609020204030204" pitchFamily="49" charset="0"/>
              </a:rPr>
              <a:t>cv2</a:t>
            </a:r>
            <a:r>
              <a:rPr lang="fr-FR" b="0" dirty="0">
                <a:solidFill>
                  <a:srgbClr val="FFFFFF"/>
                </a:solidFill>
                <a:effectLst/>
                <a:latin typeface="Consolas" panose="020B0609020204030204" pitchFamily="49" charset="0"/>
              </a:rPr>
              <a:t>.</a:t>
            </a:r>
            <a:r>
              <a:rPr lang="fr-FR" b="0" dirty="0">
                <a:solidFill>
                  <a:srgbClr val="9CDCFE"/>
                </a:solidFill>
                <a:effectLst/>
                <a:latin typeface="Consolas" panose="020B0609020204030204" pitchFamily="49" charset="0"/>
              </a:rPr>
              <a:t>VideoCapture</a:t>
            </a:r>
            <a:r>
              <a:rPr lang="fr-FR" b="0" dirty="0">
                <a:solidFill>
                  <a:srgbClr val="FFFFFF"/>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FFFFFF"/>
                </a:solidFill>
                <a:effectLst/>
                <a:latin typeface="Consolas" panose="020B0609020204030204" pitchFamily="49" charset="0"/>
              </a:rPr>
              <a:t>) </a:t>
            </a:r>
          </a:p>
          <a:p>
            <a:br>
              <a:rPr lang="fr-FR" b="0" dirty="0">
                <a:solidFill>
                  <a:srgbClr val="FFFFFF"/>
                </a:solidFill>
                <a:effectLst/>
                <a:latin typeface="Consolas" panose="020B0609020204030204" pitchFamily="49" charset="0"/>
              </a:rPr>
            </a:br>
            <a:endParaRPr lang="fr-FR" b="0" dirty="0">
              <a:solidFill>
                <a:srgbClr val="FFFFFF"/>
              </a:solidFill>
              <a:effectLst/>
              <a:latin typeface="Consolas" panose="020B0609020204030204" pitchFamily="49" charset="0"/>
            </a:endParaRPr>
          </a:p>
        </p:txBody>
      </p:sp>
      <p:sp>
        <p:nvSpPr>
          <p:cNvPr id="28" name="TextBox 27">
            <a:extLst>
              <a:ext uri="{FF2B5EF4-FFF2-40B4-BE49-F238E27FC236}">
                <a16:creationId xmlns:a16="http://schemas.microsoft.com/office/drawing/2014/main" id="{C99F6D74-9EEB-D671-027A-C13869064338}"/>
              </a:ext>
            </a:extLst>
          </p:cNvPr>
          <p:cNvSpPr txBox="1"/>
          <p:nvPr/>
        </p:nvSpPr>
        <p:spPr>
          <a:xfrm>
            <a:off x="4761188" y="932688"/>
            <a:ext cx="7049812" cy="2862322"/>
          </a:xfrm>
          <a:prstGeom prst="rect">
            <a:avLst/>
          </a:prstGeom>
          <a:noFill/>
        </p:spPr>
        <p:txBody>
          <a:bodyPr wrap="square">
            <a:spAutoFit/>
          </a:bodyPr>
          <a:lstStyle/>
          <a:p>
            <a:pPr algn="just"/>
            <a:r>
              <a:rPr lang="fr-FR" sz="2000" dirty="0">
                <a:solidFill>
                  <a:schemeClr val="accent3"/>
                </a:solidFill>
                <a:latin typeface="Gill Sans Nova Light" panose="020F0302020204030204" pitchFamily="34" charset="0"/>
                <a:cs typeface="Gill Sans Nova Light" panose="020F0302020204030204" pitchFamily="34" charset="0"/>
              </a:rPr>
              <a:t>La ligne import cv2 permet d'importer la bibliothèque </a:t>
            </a:r>
            <a:r>
              <a:rPr lang="fr-FR" sz="2000" dirty="0" err="1">
                <a:solidFill>
                  <a:schemeClr val="accent3"/>
                </a:solidFill>
                <a:latin typeface="Gill Sans Nova Light" panose="020F0302020204030204" pitchFamily="34" charset="0"/>
                <a:cs typeface="Gill Sans Nova Light" panose="020F0302020204030204" pitchFamily="34" charset="0"/>
              </a:rPr>
              <a:t>OpenCV</a:t>
            </a:r>
            <a:r>
              <a:rPr lang="fr-FR" sz="2000" dirty="0">
                <a:solidFill>
                  <a:schemeClr val="accent3"/>
                </a:solidFill>
                <a:latin typeface="Gill Sans Nova Light" panose="020F0302020204030204" pitchFamily="34" charset="0"/>
                <a:cs typeface="Gill Sans Nova Light" panose="020F0302020204030204" pitchFamily="34" charset="0"/>
              </a:rPr>
              <a:t>, également connue sous le nom de cv2.</a:t>
            </a:r>
          </a:p>
          <a:p>
            <a:pPr algn="just"/>
            <a:endParaRPr lang="fr-FR" sz="2000" dirty="0">
              <a:solidFill>
                <a:schemeClr val="accent3"/>
              </a:solidFill>
              <a:latin typeface="Gill Sans Nova Light" panose="020F0302020204030204" pitchFamily="34" charset="0"/>
              <a:cs typeface="Gill Sans Nova Light" panose="020F0302020204030204" pitchFamily="34" charset="0"/>
            </a:endParaRPr>
          </a:p>
          <a:p>
            <a:pPr algn="just"/>
            <a:r>
              <a:rPr lang="fr-FR" sz="2000" dirty="0">
                <a:solidFill>
                  <a:schemeClr val="accent3"/>
                </a:solidFill>
                <a:latin typeface="Gill Sans Nova Light" panose="020F0302020204030204" pitchFamily="34" charset="0"/>
                <a:cs typeface="Gill Sans Nova Light" panose="020F0302020204030204" pitchFamily="34" charset="0"/>
              </a:rPr>
              <a:t>La ligne cap = cv2.VideoCapture(0) initialise la capture vidéo en utilisant la webcam de l'ordinateur. </a:t>
            </a:r>
          </a:p>
          <a:p>
            <a:pPr algn="just"/>
            <a:endParaRPr lang="fr-FR" sz="2000" dirty="0">
              <a:solidFill>
                <a:schemeClr val="accent3"/>
              </a:solidFill>
              <a:latin typeface="Gill Sans Nova Light" panose="020F0302020204030204" pitchFamily="34" charset="0"/>
              <a:cs typeface="Gill Sans Nova Light" panose="020F0302020204030204" pitchFamily="34" charset="0"/>
            </a:endParaRPr>
          </a:p>
          <a:p>
            <a:pPr algn="just"/>
            <a:r>
              <a:rPr lang="fr-FR" sz="2000" dirty="0">
                <a:solidFill>
                  <a:schemeClr val="accent3"/>
                </a:solidFill>
                <a:latin typeface="Gill Sans Nova Light" panose="020F0302020204030204" pitchFamily="34" charset="0"/>
                <a:cs typeface="Gill Sans Nova Light" panose="020F0302020204030204" pitchFamily="34" charset="0"/>
              </a:rPr>
              <a:t>La ligne cap = cv2.VideoCapture('eye.mp4') est commentée, mais elle permettrait de tester le code avec une vidéo pré-enregistrée</a:t>
            </a:r>
          </a:p>
        </p:txBody>
      </p:sp>
    </p:spTree>
    <p:extLst>
      <p:ext uri="{BB962C8B-B14F-4D97-AF65-F5344CB8AC3E}">
        <p14:creationId xmlns:p14="http://schemas.microsoft.com/office/powerpoint/2010/main" val="392995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a:xfrm>
            <a:off x="-118655" y="1230820"/>
            <a:ext cx="4462055" cy="4827397"/>
          </a:xfrm>
        </p:spPr>
        <p:txBody>
          <a:bodyPr rtlCol="0">
            <a:normAutofit/>
          </a:bodyPr>
          <a:lstStyle>
            <a:defPPr>
              <a:defRPr lang="fr-FR"/>
            </a:defPPr>
          </a:lstStyle>
          <a:p>
            <a:pPr rtl="0"/>
            <a:r>
              <a:rPr lang="en-US" sz="5000" b="1" dirty="0"/>
              <a:t>B</a:t>
            </a:r>
            <a:r>
              <a:rPr lang="fr-FR" sz="5000" b="1" dirty="0" err="1"/>
              <a:t>oucle</a:t>
            </a:r>
            <a:r>
              <a:rPr lang="fr-FR" sz="5000" b="1" dirty="0"/>
              <a:t> principale de traitement des images.</a:t>
            </a:r>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24</a:t>
            </a:fld>
            <a:endParaRPr lang="fr-FR" dirty="0"/>
          </a:p>
        </p:txBody>
      </p:sp>
      <p:sp>
        <p:nvSpPr>
          <p:cNvPr id="8" name="TextBox 7">
            <a:extLst>
              <a:ext uri="{FF2B5EF4-FFF2-40B4-BE49-F238E27FC236}">
                <a16:creationId xmlns:a16="http://schemas.microsoft.com/office/drawing/2014/main" id="{0DAEF820-A52D-8639-D31C-CE6629E5A822}"/>
              </a:ext>
            </a:extLst>
          </p:cNvPr>
          <p:cNvSpPr txBox="1"/>
          <p:nvPr/>
        </p:nvSpPr>
        <p:spPr>
          <a:xfrm>
            <a:off x="2830285" y="562650"/>
            <a:ext cx="6096000" cy="370038"/>
          </a:xfrm>
          <a:prstGeom prst="rect">
            <a:avLst/>
          </a:prstGeom>
          <a:noFill/>
        </p:spPr>
        <p:txBody>
          <a:bodyPr wrap="square">
            <a:spAutoFit/>
          </a:bodyPr>
          <a:lstStyle/>
          <a:p>
            <a:pPr algn="ctr">
              <a:lnSpc>
                <a:spcPct val="90000"/>
              </a:lnSpc>
              <a:spcBef>
                <a:spcPct val="0"/>
              </a:spcBef>
            </a:pPr>
            <a:r>
              <a:rPr lang="fr-FR" sz="2000" b="1" spc="600" dirty="0">
                <a:solidFill>
                  <a:srgbClr val="FF0000"/>
                </a:solidFill>
                <a:latin typeface="+mj-lt"/>
                <a:ea typeface="+mj-ea"/>
                <a:cs typeface="+mj-cs"/>
              </a:rPr>
              <a:t>Procédé de détection</a:t>
            </a:r>
          </a:p>
        </p:txBody>
      </p:sp>
      <p:sp>
        <p:nvSpPr>
          <p:cNvPr id="3" name="TextBox 2">
            <a:extLst>
              <a:ext uri="{FF2B5EF4-FFF2-40B4-BE49-F238E27FC236}">
                <a16:creationId xmlns:a16="http://schemas.microsoft.com/office/drawing/2014/main" id="{BA040ABB-C013-7216-9D99-87FEB97D44C4}"/>
              </a:ext>
            </a:extLst>
          </p:cNvPr>
          <p:cNvSpPr txBox="1"/>
          <p:nvPr/>
        </p:nvSpPr>
        <p:spPr>
          <a:xfrm>
            <a:off x="5083629" y="1405592"/>
            <a:ext cx="6335484" cy="707886"/>
          </a:xfrm>
          <a:prstGeom prst="rect">
            <a:avLst/>
          </a:prstGeom>
          <a:noFill/>
        </p:spPr>
        <p:txBody>
          <a:bodyPr wrap="square">
            <a:spAutoFit/>
          </a:bodyPr>
          <a:lstStyle/>
          <a:p>
            <a:r>
              <a:rPr lang="fr-FR" sz="2000" dirty="0">
                <a:solidFill>
                  <a:schemeClr val="accent3"/>
                </a:solidFill>
                <a:latin typeface="Gill Sans Nova Light" panose="020F0302020204030204" pitchFamily="34" charset="0"/>
                <a:cs typeface="Gill Sans Nova Light" panose="020F0302020204030204" pitchFamily="34" charset="0"/>
              </a:rPr>
              <a:t>. Tout d'abord, une image est acquise à partir d'une webcam en temps réel ou d'une vidéo pré-enregistrée. </a:t>
            </a:r>
          </a:p>
        </p:txBody>
      </p:sp>
      <p:pic>
        <p:nvPicPr>
          <p:cNvPr id="5" name="Picture 4">
            <a:extLst>
              <a:ext uri="{FF2B5EF4-FFF2-40B4-BE49-F238E27FC236}">
                <a16:creationId xmlns:a16="http://schemas.microsoft.com/office/drawing/2014/main" id="{3EB9CB19-7790-83DC-30AB-091187FB5A2D}"/>
              </a:ext>
            </a:extLst>
          </p:cNvPr>
          <p:cNvPicPr>
            <a:picLocks noChangeAspect="1"/>
          </p:cNvPicPr>
          <p:nvPr/>
        </p:nvPicPr>
        <p:blipFill>
          <a:blip r:embed="rId3"/>
          <a:stretch>
            <a:fillRect/>
          </a:stretch>
        </p:blipFill>
        <p:spPr>
          <a:xfrm>
            <a:off x="5619659" y="2741958"/>
            <a:ext cx="5799454" cy="4000727"/>
          </a:xfrm>
          <a:prstGeom prst="rect">
            <a:avLst/>
          </a:prstGeom>
        </p:spPr>
      </p:pic>
      <p:pic>
        <p:nvPicPr>
          <p:cNvPr id="11" name="Picture 10">
            <a:extLst>
              <a:ext uri="{FF2B5EF4-FFF2-40B4-BE49-F238E27FC236}">
                <a16:creationId xmlns:a16="http://schemas.microsoft.com/office/drawing/2014/main" id="{E2411C8B-3632-41DD-7CCE-50D81F936D93}"/>
              </a:ext>
            </a:extLst>
          </p:cNvPr>
          <p:cNvPicPr>
            <a:picLocks noChangeAspect="1"/>
          </p:cNvPicPr>
          <p:nvPr/>
        </p:nvPicPr>
        <p:blipFill>
          <a:blip r:embed="rId4"/>
          <a:stretch>
            <a:fillRect/>
          </a:stretch>
        </p:blipFill>
        <p:spPr>
          <a:xfrm>
            <a:off x="5619660" y="2741958"/>
            <a:ext cx="5799454" cy="3979517"/>
          </a:xfrm>
          <a:prstGeom prst="rect">
            <a:avLst/>
          </a:prstGeom>
        </p:spPr>
      </p:pic>
      <p:sp>
        <p:nvSpPr>
          <p:cNvPr id="15" name="TextBox 14">
            <a:extLst>
              <a:ext uri="{FF2B5EF4-FFF2-40B4-BE49-F238E27FC236}">
                <a16:creationId xmlns:a16="http://schemas.microsoft.com/office/drawing/2014/main" id="{D2058CF3-9EAB-8D7C-C283-964F6C209A17}"/>
              </a:ext>
            </a:extLst>
          </p:cNvPr>
          <p:cNvSpPr txBox="1"/>
          <p:nvPr/>
        </p:nvSpPr>
        <p:spPr>
          <a:xfrm>
            <a:off x="5305809" y="1380673"/>
            <a:ext cx="6217920" cy="707886"/>
          </a:xfrm>
          <a:prstGeom prst="rect">
            <a:avLst/>
          </a:prstGeom>
          <a:noFill/>
        </p:spPr>
        <p:txBody>
          <a:bodyPr wrap="square">
            <a:spAutoFit/>
          </a:bodyPr>
          <a:lstStyle/>
          <a:p>
            <a:r>
              <a:rPr lang="fr-FR" sz="2000" dirty="0">
                <a:solidFill>
                  <a:schemeClr val="accent3"/>
                </a:solidFill>
                <a:latin typeface="Gill Sans Nova Light" panose="020F0302020204030204" pitchFamily="34" charset="0"/>
                <a:cs typeface="Gill Sans Nova Light" panose="020F0302020204030204" pitchFamily="34" charset="0"/>
              </a:rPr>
              <a:t>Ensuite, l'image est convertie en niveaux de gris à l'aide de la fonction de conversion de couleur</a:t>
            </a:r>
          </a:p>
        </p:txBody>
      </p:sp>
      <p:sp>
        <p:nvSpPr>
          <p:cNvPr id="16" name="Rectangle: Rounded Corners 15">
            <a:extLst>
              <a:ext uri="{FF2B5EF4-FFF2-40B4-BE49-F238E27FC236}">
                <a16:creationId xmlns:a16="http://schemas.microsoft.com/office/drawing/2014/main" id="{D376598F-078A-F265-D99D-FDA3FD51796C}"/>
              </a:ext>
            </a:extLst>
          </p:cNvPr>
          <p:cNvSpPr/>
          <p:nvPr/>
        </p:nvSpPr>
        <p:spPr>
          <a:xfrm>
            <a:off x="5410426" y="2115679"/>
            <a:ext cx="6008687" cy="53666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b="0" dirty="0">
                <a:solidFill>
                  <a:srgbClr val="9CDCFE"/>
                </a:solidFill>
                <a:effectLst/>
                <a:latin typeface="Consolas" panose="020B0609020204030204" pitchFamily="49" charset="0"/>
              </a:rPr>
              <a:t>gray</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cv2</a:t>
            </a:r>
            <a:r>
              <a:rPr lang="en-US" b="0" dirty="0">
                <a:solidFill>
                  <a:srgbClr val="FFFFFF"/>
                </a:solidFill>
                <a:effectLst/>
                <a:latin typeface="Consolas" panose="020B0609020204030204" pitchFamily="49" charset="0"/>
              </a:rPr>
              <a:t>.</a:t>
            </a:r>
            <a:r>
              <a:rPr lang="en-US" b="0" dirty="0">
                <a:solidFill>
                  <a:srgbClr val="DCDCAA"/>
                </a:solidFill>
                <a:effectLst/>
                <a:latin typeface="Consolas" panose="020B0609020204030204" pitchFamily="49" charset="0"/>
              </a:rPr>
              <a:t>cvtColor</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frame</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cv2</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COLOR_BGR2GRAY</a:t>
            </a:r>
            <a:r>
              <a:rPr lang="en-US" b="0" dirty="0">
                <a:solidFill>
                  <a:srgbClr val="FFFFFF"/>
                </a:solidFill>
                <a:effectLst/>
                <a:latin typeface="Consolas" panose="020B0609020204030204" pitchFamily="49" charset="0"/>
              </a:rPr>
              <a:t>)</a:t>
            </a:r>
          </a:p>
        </p:txBody>
      </p:sp>
    </p:spTree>
    <p:extLst>
      <p:ext uri="{BB962C8B-B14F-4D97-AF65-F5344CB8AC3E}">
        <p14:creationId xmlns:p14="http://schemas.microsoft.com/office/powerpoint/2010/main" val="14655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5"/>
                                        </p:tgtEl>
                                      </p:cBhvr>
                                    </p:animEffect>
                                    <p:anim calcmode="lin" valueType="num">
                                      <p:cBhvr>
                                        <p:cTn id="12" dur="1000"/>
                                        <p:tgtEl>
                                          <p:spTgt spid="5"/>
                                        </p:tgtEl>
                                        <p:attrNameLst>
                                          <p:attrName>ppt_x</p:attrName>
                                        </p:attrNameLst>
                                      </p:cBhvr>
                                      <p:tavLst>
                                        <p:tav tm="0">
                                          <p:val>
                                            <p:strVal val="ppt_x"/>
                                          </p:val>
                                        </p:tav>
                                        <p:tav tm="100000">
                                          <p:val>
                                            <p:strVal val="ppt_x"/>
                                          </p:val>
                                        </p:tav>
                                      </p:tavLst>
                                    </p:anim>
                                    <p:anim calcmode="lin" valueType="num">
                                      <p:cBhvr>
                                        <p:cTn id="13" dur="1000"/>
                                        <p:tgtEl>
                                          <p:spTgt spid="5"/>
                                        </p:tgtEl>
                                        <p:attrNameLst>
                                          <p:attrName>ppt_y</p:attrName>
                                        </p:attrNameLst>
                                      </p:cBhvr>
                                      <p:tavLst>
                                        <p:tav tm="0">
                                          <p:val>
                                            <p:strVal val="ppt_y"/>
                                          </p:val>
                                        </p:tav>
                                        <p:tav tm="100000">
                                          <p:val>
                                            <p:strVal val="ppt_y+.1"/>
                                          </p:val>
                                        </p:tav>
                                      </p:tavLst>
                                    </p:anim>
                                    <p:set>
                                      <p:cBhvr>
                                        <p:cTn id="14" dur="1" fill="hold">
                                          <p:stCondLst>
                                            <p:cond delay="999"/>
                                          </p:stCondLst>
                                        </p:cTn>
                                        <p:tgtEl>
                                          <p:spTgt spid="5"/>
                                        </p:tgtEl>
                                        <p:attrNameLst>
                                          <p:attrName>style.visibility</p:attrName>
                                        </p:attrNameLst>
                                      </p:cBhvr>
                                      <p:to>
                                        <p:strVal val="hidden"/>
                                      </p:to>
                                    </p:set>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a:xfrm>
            <a:off x="-118655" y="1230820"/>
            <a:ext cx="4462055" cy="4827397"/>
          </a:xfrm>
        </p:spPr>
        <p:txBody>
          <a:bodyPr rtlCol="0">
            <a:normAutofit/>
          </a:bodyPr>
          <a:lstStyle>
            <a:defPPr>
              <a:defRPr lang="fr-FR"/>
            </a:defPPr>
          </a:lstStyle>
          <a:p>
            <a:pPr rtl="0"/>
            <a:r>
              <a:rPr lang="en-US" sz="5000" b="1" dirty="0"/>
              <a:t>B</a:t>
            </a:r>
            <a:r>
              <a:rPr lang="fr-FR" sz="5000" b="1" dirty="0" err="1"/>
              <a:t>oucle</a:t>
            </a:r>
            <a:r>
              <a:rPr lang="fr-FR" sz="5000" b="1" dirty="0"/>
              <a:t> principale de traitement des images.</a:t>
            </a:r>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25</a:t>
            </a:fld>
            <a:endParaRPr lang="fr-FR" dirty="0"/>
          </a:p>
        </p:txBody>
      </p:sp>
      <p:sp>
        <p:nvSpPr>
          <p:cNvPr id="8" name="TextBox 7">
            <a:extLst>
              <a:ext uri="{FF2B5EF4-FFF2-40B4-BE49-F238E27FC236}">
                <a16:creationId xmlns:a16="http://schemas.microsoft.com/office/drawing/2014/main" id="{0DAEF820-A52D-8639-D31C-CE6629E5A822}"/>
              </a:ext>
            </a:extLst>
          </p:cNvPr>
          <p:cNvSpPr txBox="1"/>
          <p:nvPr/>
        </p:nvSpPr>
        <p:spPr>
          <a:xfrm>
            <a:off x="2286000" y="430611"/>
            <a:ext cx="6096000" cy="370038"/>
          </a:xfrm>
          <a:prstGeom prst="rect">
            <a:avLst/>
          </a:prstGeom>
          <a:noFill/>
        </p:spPr>
        <p:txBody>
          <a:bodyPr wrap="square">
            <a:spAutoFit/>
          </a:bodyPr>
          <a:lstStyle/>
          <a:p>
            <a:pPr algn="ctr">
              <a:lnSpc>
                <a:spcPct val="90000"/>
              </a:lnSpc>
              <a:spcBef>
                <a:spcPct val="0"/>
              </a:spcBef>
            </a:pPr>
            <a:r>
              <a:rPr lang="fr-FR" sz="2000" b="1" spc="600" dirty="0">
                <a:solidFill>
                  <a:srgbClr val="FF0000"/>
                </a:solidFill>
                <a:latin typeface="+mj-lt"/>
                <a:ea typeface="+mj-ea"/>
                <a:cs typeface="+mj-cs"/>
              </a:rPr>
              <a:t>Procédé de détection</a:t>
            </a:r>
          </a:p>
        </p:txBody>
      </p:sp>
      <p:pic>
        <p:nvPicPr>
          <p:cNvPr id="18" name="Picture 17">
            <a:extLst>
              <a:ext uri="{FF2B5EF4-FFF2-40B4-BE49-F238E27FC236}">
                <a16:creationId xmlns:a16="http://schemas.microsoft.com/office/drawing/2014/main" id="{E8572757-457F-F571-58C2-B178F40667EE}"/>
              </a:ext>
            </a:extLst>
          </p:cNvPr>
          <p:cNvPicPr>
            <a:picLocks noChangeAspect="1"/>
          </p:cNvPicPr>
          <p:nvPr/>
        </p:nvPicPr>
        <p:blipFill>
          <a:blip r:embed="rId3"/>
          <a:stretch>
            <a:fillRect/>
          </a:stretch>
        </p:blipFill>
        <p:spPr>
          <a:xfrm>
            <a:off x="5619659" y="2530132"/>
            <a:ext cx="5799454" cy="3958307"/>
          </a:xfrm>
          <a:prstGeom prst="rect">
            <a:avLst/>
          </a:prstGeom>
        </p:spPr>
      </p:pic>
      <p:sp>
        <p:nvSpPr>
          <p:cNvPr id="19" name="Rectangle: Rounded Corners 18">
            <a:extLst>
              <a:ext uri="{FF2B5EF4-FFF2-40B4-BE49-F238E27FC236}">
                <a16:creationId xmlns:a16="http://schemas.microsoft.com/office/drawing/2014/main" id="{EFA4B9F5-CFA5-C774-7BDE-F456B44BD75D}"/>
              </a:ext>
            </a:extLst>
          </p:cNvPr>
          <p:cNvSpPr/>
          <p:nvPr/>
        </p:nvSpPr>
        <p:spPr>
          <a:xfrm>
            <a:off x="5619659" y="2094469"/>
            <a:ext cx="5799454" cy="53666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b="0">
                <a:solidFill>
                  <a:srgbClr val="9CDCFE"/>
                </a:solidFill>
                <a:effectLst/>
                <a:latin typeface="Consolas" panose="020B0609020204030204" pitchFamily="49" charset="0"/>
              </a:rPr>
              <a:t>blur</a:t>
            </a:r>
            <a:r>
              <a:rPr lang="en-US" b="0">
                <a:solidFill>
                  <a:srgbClr val="FFFFFF"/>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FFFFFF"/>
                </a:solidFill>
                <a:effectLst/>
                <a:latin typeface="Consolas" panose="020B0609020204030204" pitchFamily="49" charset="0"/>
              </a:rPr>
              <a:t> </a:t>
            </a:r>
            <a:r>
              <a:rPr lang="en-US" b="0">
                <a:solidFill>
                  <a:srgbClr val="4EC9B0"/>
                </a:solidFill>
                <a:effectLst/>
                <a:latin typeface="Consolas" panose="020B0609020204030204" pitchFamily="49" charset="0"/>
              </a:rPr>
              <a:t>cv2</a:t>
            </a:r>
            <a:r>
              <a:rPr lang="en-US" b="0">
                <a:solidFill>
                  <a:srgbClr val="FFFFFF"/>
                </a:solidFill>
                <a:effectLst/>
                <a:latin typeface="Consolas" panose="020B0609020204030204" pitchFamily="49" charset="0"/>
              </a:rPr>
              <a:t>.</a:t>
            </a:r>
            <a:r>
              <a:rPr lang="en-US" b="0">
                <a:solidFill>
                  <a:srgbClr val="DCDCAA"/>
                </a:solidFill>
                <a:effectLst/>
                <a:latin typeface="Consolas" panose="020B0609020204030204" pitchFamily="49" charset="0"/>
              </a:rPr>
              <a:t>GaussianBlur</a:t>
            </a:r>
            <a:r>
              <a:rPr lang="en-US" b="0">
                <a:solidFill>
                  <a:srgbClr val="FFFFFF"/>
                </a:solidFill>
                <a:effectLst/>
                <a:latin typeface="Consolas" panose="020B0609020204030204" pitchFamily="49" charset="0"/>
              </a:rPr>
              <a:t>(</a:t>
            </a:r>
            <a:r>
              <a:rPr lang="en-US" b="0">
                <a:solidFill>
                  <a:srgbClr val="9CDCFE"/>
                </a:solidFill>
                <a:effectLst/>
                <a:latin typeface="Consolas" panose="020B0609020204030204" pitchFamily="49" charset="0"/>
              </a:rPr>
              <a:t>gray</a:t>
            </a:r>
            <a:r>
              <a:rPr lang="en-US" b="0">
                <a:solidFill>
                  <a:srgbClr val="FFFFFF"/>
                </a:solidFill>
                <a:effectLst/>
                <a:latin typeface="Consolas" panose="020B0609020204030204" pitchFamily="49" charset="0"/>
              </a:rPr>
              <a:t>, (</a:t>
            </a:r>
            <a:r>
              <a:rPr lang="en-US" b="0">
                <a:solidFill>
                  <a:srgbClr val="B5CEA8"/>
                </a:solidFill>
                <a:effectLst/>
                <a:latin typeface="Consolas" panose="020B0609020204030204" pitchFamily="49" charset="0"/>
              </a:rPr>
              <a:t>7</a:t>
            </a:r>
            <a:r>
              <a:rPr lang="en-US" b="0">
                <a:solidFill>
                  <a:srgbClr val="FFFFFF"/>
                </a:solidFill>
                <a:effectLst/>
                <a:latin typeface="Consolas" panose="020B0609020204030204" pitchFamily="49" charset="0"/>
              </a:rPr>
              <a:t>, </a:t>
            </a:r>
            <a:r>
              <a:rPr lang="en-US" b="0">
                <a:solidFill>
                  <a:srgbClr val="B5CEA8"/>
                </a:solidFill>
                <a:effectLst/>
                <a:latin typeface="Consolas" panose="020B0609020204030204" pitchFamily="49" charset="0"/>
              </a:rPr>
              <a:t>7</a:t>
            </a:r>
            <a:r>
              <a:rPr lang="en-US" b="0">
                <a:solidFill>
                  <a:srgbClr val="FFFFFF"/>
                </a:solidFill>
                <a:effectLst/>
                <a:latin typeface="Consolas" panose="020B0609020204030204" pitchFamily="49" charset="0"/>
              </a:rPr>
              <a:t>), </a:t>
            </a:r>
            <a:r>
              <a:rPr lang="en-US" b="0">
                <a:solidFill>
                  <a:srgbClr val="B5CEA8"/>
                </a:solidFill>
                <a:effectLst/>
                <a:latin typeface="Consolas" panose="020B0609020204030204" pitchFamily="49" charset="0"/>
              </a:rPr>
              <a:t>0</a:t>
            </a:r>
            <a:r>
              <a:rPr lang="en-US" b="0">
                <a:solidFill>
                  <a:srgbClr val="FFFFFF"/>
                </a:solidFill>
                <a:effectLst/>
                <a:latin typeface="Consolas" panose="020B0609020204030204" pitchFamily="49" charset="0"/>
              </a:rPr>
              <a:t>)</a:t>
            </a:r>
          </a:p>
        </p:txBody>
      </p:sp>
      <p:sp>
        <p:nvSpPr>
          <p:cNvPr id="21" name="TextBox 20">
            <a:extLst>
              <a:ext uri="{FF2B5EF4-FFF2-40B4-BE49-F238E27FC236}">
                <a16:creationId xmlns:a16="http://schemas.microsoft.com/office/drawing/2014/main" id="{E6B91000-9FE1-A146-5B06-2691F69EEB7D}"/>
              </a:ext>
            </a:extLst>
          </p:cNvPr>
          <p:cNvSpPr txBox="1"/>
          <p:nvPr/>
        </p:nvSpPr>
        <p:spPr>
          <a:xfrm>
            <a:off x="4718958" y="638991"/>
            <a:ext cx="7232250" cy="1323439"/>
          </a:xfrm>
          <a:prstGeom prst="rect">
            <a:avLst/>
          </a:prstGeom>
          <a:noFill/>
        </p:spPr>
        <p:txBody>
          <a:bodyPr wrap="square">
            <a:spAutoFit/>
          </a:bodyPr>
          <a:lstStyle/>
          <a:p>
            <a:r>
              <a:rPr lang="fr-FR" sz="2000" dirty="0">
                <a:solidFill>
                  <a:schemeClr val="accent3"/>
                </a:solidFill>
                <a:latin typeface="Gill Sans Nova Light" panose="020F0302020204030204" pitchFamily="34" charset="0"/>
                <a:cs typeface="Gill Sans Nova Light" panose="020F0302020204030204" pitchFamily="34" charset="0"/>
              </a:rPr>
              <a:t>Une fois l'image convertie en niveaux de gris, un flou gaussien est appliqué à l'aide de la fonction `cv2.GaussianBlur()`. Cette étape permet de réduire le bruit et de lisser l'image, facilitant ainsi la détection précise des contours des objets d'intérêt</a:t>
            </a:r>
          </a:p>
        </p:txBody>
      </p:sp>
    </p:spTree>
    <p:extLst>
      <p:ext uri="{BB962C8B-B14F-4D97-AF65-F5344CB8AC3E}">
        <p14:creationId xmlns:p14="http://schemas.microsoft.com/office/powerpoint/2010/main" val="269172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a:xfrm>
            <a:off x="-118655" y="1230820"/>
            <a:ext cx="4462055" cy="4827397"/>
          </a:xfrm>
        </p:spPr>
        <p:txBody>
          <a:bodyPr rtlCol="0">
            <a:normAutofit/>
          </a:bodyPr>
          <a:lstStyle>
            <a:defPPr>
              <a:defRPr lang="fr-FR"/>
            </a:defPPr>
          </a:lstStyle>
          <a:p>
            <a:pPr rtl="0"/>
            <a:r>
              <a:rPr lang="en-US" sz="5000" b="1" dirty="0"/>
              <a:t>B</a:t>
            </a:r>
            <a:r>
              <a:rPr lang="fr-FR" sz="5000" b="1" dirty="0" err="1"/>
              <a:t>oucle</a:t>
            </a:r>
            <a:r>
              <a:rPr lang="fr-FR" sz="5000" b="1" dirty="0"/>
              <a:t> principale de traitement des images.</a:t>
            </a:r>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26</a:t>
            </a:fld>
            <a:endParaRPr lang="fr-FR" dirty="0"/>
          </a:p>
        </p:txBody>
      </p:sp>
      <p:sp>
        <p:nvSpPr>
          <p:cNvPr id="8" name="TextBox 7">
            <a:extLst>
              <a:ext uri="{FF2B5EF4-FFF2-40B4-BE49-F238E27FC236}">
                <a16:creationId xmlns:a16="http://schemas.microsoft.com/office/drawing/2014/main" id="{0DAEF820-A52D-8639-D31C-CE6629E5A822}"/>
              </a:ext>
            </a:extLst>
          </p:cNvPr>
          <p:cNvSpPr txBox="1"/>
          <p:nvPr/>
        </p:nvSpPr>
        <p:spPr>
          <a:xfrm>
            <a:off x="2171700" y="340491"/>
            <a:ext cx="6096000" cy="370038"/>
          </a:xfrm>
          <a:prstGeom prst="rect">
            <a:avLst/>
          </a:prstGeom>
          <a:noFill/>
        </p:spPr>
        <p:txBody>
          <a:bodyPr wrap="square">
            <a:spAutoFit/>
          </a:bodyPr>
          <a:lstStyle/>
          <a:p>
            <a:pPr algn="ctr">
              <a:lnSpc>
                <a:spcPct val="90000"/>
              </a:lnSpc>
              <a:spcBef>
                <a:spcPct val="0"/>
              </a:spcBef>
            </a:pPr>
            <a:r>
              <a:rPr lang="fr-FR" sz="2000" b="1" spc="600" dirty="0">
                <a:solidFill>
                  <a:srgbClr val="FF0000"/>
                </a:solidFill>
                <a:latin typeface="+mj-lt"/>
                <a:ea typeface="+mj-ea"/>
                <a:cs typeface="+mj-cs"/>
              </a:rPr>
              <a:t>Procédé de détection</a:t>
            </a:r>
          </a:p>
        </p:txBody>
      </p:sp>
      <p:pic>
        <p:nvPicPr>
          <p:cNvPr id="18" name="Picture 17">
            <a:extLst>
              <a:ext uri="{FF2B5EF4-FFF2-40B4-BE49-F238E27FC236}">
                <a16:creationId xmlns:a16="http://schemas.microsoft.com/office/drawing/2014/main" id="{E8572757-457F-F571-58C2-B178F40667EE}"/>
              </a:ext>
            </a:extLst>
          </p:cNvPr>
          <p:cNvPicPr>
            <a:picLocks noChangeAspect="1"/>
          </p:cNvPicPr>
          <p:nvPr/>
        </p:nvPicPr>
        <p:blipFill>
          <a:blip r:embed="rId3"/>
          <a:stretch>
            <a:fillRect/>
          </a:stretch>
        </p:blipFill>
        <p:spPr>
          <a:xfrm>
            <a:off x="5619659" y="2763168"/>
            <a:ext cx="5799454" cy="3958307"/>
          </a:xfrm>
          <a:prstGeom prst="rect">
            <a:avLst/>
          </a:prstGeom>
        </p:spPr>
      </p:pic>
      <p:sp>
        <p:nvSpPr>
          <p:cNvPr id="21" name="TextBox 20">
            <a:extLst>
              <a:ext uri="{FF2B5EF4-FFF2-40B4-BE49-F238E27FC236}">
                <a16:creationId xmlns:a16="http://schemas.microsoft.com/office/drawing/2014/main" id="{E6B91000-9FE1-A146-5B06-2691F69EEB7D}"/>
              </a:ext>
            </a:extLst>
          </p:cNvPr>
          <p:cNvSpPr txBox="1"/>
          <p:nvPr/>
        </p:nvSpPr>
        <p:spPr>
          <a:xfrm>
            <a:off x="4718958" y="542346"/>
            <a:ext cx="7232250" cy="1323439"/>
          </a:xfrm>
          <a:prstGeom prst="rect">
            <a:avLst/>
          </a:prstGeom>
          <a:noFill/>
        </p:spPr>
        <p:txBody>
          <a:bodyPr wrap="square">
            <a:spAutoFit/>
          </a:bodyPr>
          <a:lstStyle/>
          <a:p>
            <a:r>
              <a:rPr lang="fr-FR" sz="2000" dirty="0">
                <a:solidFill>
                  <a:schemeClr val="accent3"/>
                </a:solidFill>
                <a:latin typeface="Gill Sans Nova Light" panose="020F0302020204030204" pitchFamily="34" charset="0"/>
                <a:cs typeface="Gill Sans Nova Light" panose="020F0302020204030204" pitchFamily="34" charset="0"/>
              </a:rPr>
              <a:t>Ensuite, le seuillage est appliqué pour convertir l'image en niveaux de gris en une image binaire, où les pixels d'intérêt sont représentés en blanc et l'arrière-plan en noir. Cette transformation est réalisée à l'aide de la fonction</a:t>
            </a:r>
          </a:p>
        </p:txBody>
      </p:sp>
      <p:sp>
        <p:nvSpPr>
          <p:cNvPr id="2" name="Rectangle: Rounded Corners 1">
            <a:extLst>
              <a:ext uri="{FF2B5EF4-FFF2-40B4-BE49-F238E27FC236}">
                <a16:creationId xmlns:a16="http://schemas.microsoft.com/office/drawing/2014/main" id="{63E1ACE9-33F2-AB0D-53C5-B10B455D7F7D}"/>
              </a:ext>
            </a:extLst>
          </p:cNvPr>
          <p:cNvSpPr/>
          <p:nvPr/>
        </p:nvSpPr>
        <p:spPr>
          <a:xfrm>
            <a:off x="3352800" y="2163918"/>
            <a:ext cx="8598408" cy="40511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b="0">
                <a:solidFill>
                  <a:srgbClr val="9CDCFE"/>
                </a:solidFill>
                <a:effectLst/>
                <a:latin typeface="Consolas" panose="020B0609020204030204" pitchFamily="49" charset="0"/>
              </a:rPr>
              <a:t>_</a:t>
            </a:r>
            <a:r>
              <a:rPr lang="en-US" b="0">
                <a:solidFill>
                  <a:srgbClr val="FFFFFF"/>
                </a:solidFill>
                <a:effectLst/>
                <a:latin typeface="Consolas" panose="020B0609020204030204" pitchFamily="49" charset="0"/>
              </a:rPr>
              <a:t>, </a:t>
            </a:r>
            <a:r>
              <a:rPr lang="en-US" b="0">
                <a:solidFill>
                  <a:srgbClr val="9CDCFE"/>
                </a:solidFill>
                <a:effectLst/>
                <a:latin typeface="Consolas" panose="020B0609020204030204" pitchFamily="49" charset="0"/>
              </a:rPr>
              <a:t>threshold</a:t>
            </a:r>
            <a:r>
              <a:rPr lang="en-US" b="0">
                <a:solidFill>
                  <a:srgbClr val="FFFFFF"/>
                </a:solidFill>
                <a:effectLst/>
                <a:latin typeface="Consolas" panose="020B0609020204030204" pitchFamily="49" charset="0"/>
              </a:rPr>
              <a:t> </a:t>
            </a:r>
            <a:r>
              <a:rPr lang="en-US" b="0">
                <a:solidFill>
                  <a:srgbClr val="D4D4D4"/>
                </a:solidFill>
                <a:effectLst/>
                <a:latin typeface="Consolas" panose="020B0609020204030204" pitchFamily="49" charset="0"/>
              </a:rPr>
              <a:t>=</a:t>
            </a:r>
            <a:r>
              <a:rPr lang="en-US" b="0">
                <a:solidFill>
                  <a:srgbClr val="FFFFFF"/>
                </a:solidFill>
                <a:effectLst/>
                <a:latin typeface="Consolas" panose="020B0609020204030204" pitchFamily="49" charset="0"/>
              </a:rPr>
              <a:t> </a:t>
            </a:r>
            <a:r>
              <a:rPr lang="en-US" b="0">
                <a:solidFill>
                  <a:srgbClr val="4EC9B0"/>
                </a:solidFill>
                <a:effectLst/>
                <a:latin typeface="Consolas" panose="020B0609020204030204" pitchFamily="49" charset="0"/>
              </a:rPr>
              <a:t>cv2</a:t>
            </a:r>
            <a:r>
              <a:rPr lang="en-US" b="0">
                <a:solidFill>
                  <a:srgbClr val="FFFFFF"/>
                </a:solidFill>
                <a:effectLst/>
                <a:latin typeface="Consolas" panose="020B0609020204030204" pitchFamily="49" charset="0"/>
              </a:rPr>
              <a:t>.</a:t>
            </a:r>
            <a:r>
              <a:rPr lang="en-US" b="0">
                <a:solidFill>
                  <a:srgbClr val="DCDCAA"/>
                </a:solidFill>
                <a:effectLst/>
                <a:latin typeface="Consolas" panose="020B0609020204030204" pitchFamily="49" charset="0"/>
              </a:rPr>
              <a:t>threshold</a:t>
            </a:r>
            <a:r>
              <a:rPr lang="en-US" b="0">
                <a:solidFill>
                  <a:srgbClr val="FFFFFF"/>
                </a:solidFill>
                <a:effectLst/>
                <a:latin typeface="Consolas" panose="020B0609020204030204" pitchFamily="49" charset="0"/>
              </a:rPr>
              <a:t>(</a:t>
            </a:r>
            <a:r>
              <a:rPr lang="en-US" b="0">
                <a:solidFill>
                  <a:srgbClr val="9CDCFE"/>
                </a:solidFill>
                <a:effectLst/>
                <a:latin typeface="Consolas" panose="020B0609020204030204" pitchFamily="49" charset="0"/>
              </a:rPr>
              <a:t>blur</a:t>
            </a:r>
            <a:r>
              <a:rPr lang="en-US" b="0">
                <a:solidFill>
                  <a:srgbClr val="FFFFFF"/>
                </a:solidFill>
                <a:effectLst/>
                <a:latin typeface="Consolas" panose="020B0609020204030204" pitchFamily="49" charset="0"/>
              </a:rPr>
              <a:t>, </a:t>
            </a:r>
            <a:r>
              <a:rPr lang="en-US" b="0">
                <a:solidFill>
                  <a:srgbClr val="B5CEA8"/>
                </a:solidFill>
                <a:effectLst/>
                <a:latin typeface="Consolas" panose="020B0609020204030204" pitchFamily="49" charset="0"/>
              </a:rPr>
              <a:t>15</a:t>
            </a:r>
            <a:r>
              <a:rPr lang="en-US" b="0">
                <a:solidFill>
                  <a:srgbClr val="FFFFFF"/>
                </a:solidFill>
                <a:effectLst/>
                <a:latin typeface="Consolas" panose="020B0609020204030204" pitchFamily="49" charset="0"/>
              </a:rPr>
              <a:t>, </a:t>
            </a:r>
            <a:r>
              <a:rPr lang="en-US" b="0">
                <a:solidFill>
                  <a:srgbClr val="B5CEA8"/>
                </a:solidFill>
                <a:effectLst/>
                <a:latin typeface="Consolas" panose="020B0609020204030204" pitchFamily="49" charset="0"/>
              </a:rPr>
              <a:t>500</a:t>
            </a:r>
            <a:r>
              <a:rPr lang="en-US" b="0">
                <a:solidFill>
                  <a:srgbClr val="FFFFFF"/>
                </a:solidFill>
                <a:effectLst/>
                <a:latin typeface="Consolas" panose="020B0609020204030204" pitchFamily="49" charset="0"/>
              </a:rPr>
              <a:t>, </a:t>
            </a:r>
            <a:r>
              <a:rPr lang="en-US" b="0">
                <a:solidFill>
                  <a:srgbClr val="4EC9B0"/>
                </a:solidFill>
                <a:effectLst/>
                <a:latin typeface="Consolas" panose="020B0609020204030204" pitchFamily="49" charset="0"/>
              </a:rPr>
              <a:t>cv2</a:t>
            </a:r>
            <a:r>
              <a:rPr lang="en-US" b="0">
                <a:solidFill>
                  <a:srgbClr val="FFFFFF"/>
                </a:solidFill>
                <a:effectLst/>
                <a:latin typeface="Consolas" panose="020B0609020204030204" pitchFamily="49" charset="0"/>
              </a:rPr>
              <a:t>.</a:t>
            </a:r>
            <a:r>
              <a:rPr lang="en-US" b="0">
                <a:solidFill>
                  <a:srgbClr val="9CDCFE"/>
                </a:solidFill>
                <a:effectLst/>
                <a:latin typeface="Consolas" panose="020B0609020204030204" pitchFamily="49" charset="0"/>
              </a:rPr>
              <a:t>THRESH_BINARY_INV</a:t>
            </a:r>
            <a:r>
              <a:rPr lang="en-US" b="0">
                <a:solidFill>
                  <a:srgbClr val="FFFFFF"/>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D19A6866-5C15-6C28-087B-57A299924241}"/>
              </a:ext>
            </a:extLst>
          </p:cNvPr>
          <p:cNvPicPr>
            <a:picLocks noChangeAspect="1"/>
          </p:cNvPicPr>
          <p:nvPr/>
        </p:nvPicPr>
        <p:blipFill>
          <a:blip r:embed="rId4"/>
          <a:stretch>
            <a:fillRect/>
          </a:stretch>
        </p:blipFill>
        <p:spPr>
          <a:xfrm>
            <a:off x="5619659" y="2763167"/>
            <a:ext cx="5799454" cy="3958307"/>
          </a:xfrm>
          <a:prstGeom prst="rect">
            <a:avLst/>
          </a:prstGeom>
        </p:spPr>
      </p:pic>
    </p:spTree>
    <p:extLst>
      <p:ext uri="{BB962C8B-B14F-4D97-AF65-F5344CB8AC3E}">
        <p14:creationId xmlns:p14="http://schemas.microsoft.com/office/powerpoint/2010/main" val="226123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a:xfrm>
            <a:off x="-118655" y="1230820"/>
            <a:ext cx="4462055" cy="4827397"/>
          </a:xfrm>
        </p:spPr>
        <p:txBody>
          <a:bodyPr rtlCol="0">
            <a:normAutofit/>
          </a:bodyPr>
          <a:lstStyle>
            <a:defPPr>
              <a:defRPr lang="fr-FR"/>
            </a:defPPr>
          </a:lstStyle>
          <a:p>
            <a:pPr rtl="0"/>
            <a:r>
              <a:rPr lang="en-US" sz="5000" b="1" dirty="0"/>
              <a:t>B</a:t>
            </a:r>
            <a:r>
              <a:rPr lang="fr-FR" sz="5000" b="1" dirty="0" err="1"/>
              <a:t>oucle</a:t>
            </a:r>
            <a:r>
              <a:rPr lang="fr-FR" sz="5000" b="1" dirty="0"/>
              <a:t> principale de traitement des images.</a:t>
            </a:r>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27</a:t>
            </a:fld>
            <a:endParaRPr lang="fr-FR" dirty="0"/>
          </a:p>
        </p:txBody>
      </p:sp>
      <p:sp>
        <p:nvSpPr>
          <p:cNvPr id="8" name="TextBox 7">
            <a:extLst>
              <a:ext uri="{FF2B5EF4-FFF2-40B4-BE49-F238E27FC236}">
                <a16:creationId xmlns:a16="http://schemas.microsoft.com/office/drawing/2014/main" id="{0DAEF820-A52D-8639-D31C-CE6629E5A822}"/>
              </a:ext>
            </a:extLst>
          </p:cNvPr>
          <p:cNvSpPr txBox="1"/>
          <p:nvPr/>
        </p:nvSpPr>
        <p:spPr>
          <a:xfrm>
            <a:off x="2081892" y="381000"/>
            <a:ext cx="6096000" cy="370038"/>
          </a:xfrm>
          <a:prstGeom prst="rect">
            <a:avLst/>
          </a:prstGeom>
          <a:noFill/>
        </p:spPr>
        <p:txBody>
          <a:bodyPr wrap="square">
            <a:spAutoFit/>
          </a:bodyPr>
          <a:lstStyle/>
          <a:p>
            <a:pPr algn="ctr">
              <a:lnSpc>
                <a:spcPct val="90000"/>
              </a:lnSpc>
              <a:spcBef>
                <a:spcPct val="0"/>
              </a:spcBef>
            </a:pPr>
            <a:r>
              <a:rPr lang="fr-FR" sz="2000" b="1" spc="600" dirty="0">
                <a:solidFill>
                  <a:srgbClr val="FF0000"/>
                </a:solidFill>
                <a:latin typeface="+mj-lt"/>
                <a:ea typeface="+mj-ea"/>
                <a:cs typeface="+mj-cs"/>
              </a:rPr>
              <a:t>Procédé de détection</a:t>
            </a:r>
          </a:p>
        </p:txBody>
      </p:sp>
      <p:sp>
        <p:nvSpPr>
          <p:cNvPr id="21" name="TextBox 20">
            <a:extLst>
              <a:ext uri="{FF2B5EF4-FFF2-40B4-BE49-F238E27FC236}">
                <a16:creationId xmlns:a16="http://schemas.microsoft.com/office/drawing/2014/main" id="{E6B91000-9FE1-A146-5B06-2691F69EEB7D}"/>
              </a:ext>
            </a:extLst>
          </p:cNvPr>
          <p:cNvSpPr txBox="1"/>
          <p:nvPr/>
        </p:nvSpPr>
        <p:spPr>
          <a:xfrm>
            <a:off x="4866122" y="815324"/>
            <a:ext cx="6335484" cy="707886"/>
          </a:xfrm>
          <a:prstGeom prst="rect">
            <a:avLst/>
          </a:prstGeom>
          <a:noFill/>
        </p:spPr>
        <p:txBody>
          <a:bodyPr wrap="square">
            <a:spAutoFit/>
          </a:bodyPr>
          <a:lstStyle/>
          <a:p>
            <a:r>
              <a:rPr lang="fr-FR" sz="2000" dirty="0">
                <a:solidFill>
                  <a:schemeClr val="accent3"/>
                </a:solidFill>
                <a:latin typeface="Gill Sans Nova Light" panose="020F0302020204030204" pitchFamily="34" charset="0"/>
                <a:cs typeface="Gill Sans Nova Light" panose="020F0302020204030204" pitchFamily="34" charset="0"/>
              </a:rPr>
              <a:t>Une fois l’image seuillée, les contours des objets sont détectés à l'aide de la fonction ‘cv2.findContours.</a:t>
            </a:r>
          </a:p>
        </p:txBody>
      </p:sp>
      <p:pic>
        <p:nvPicPr>
          <p:cNvPr id="6" name="Picture 5">
            <a:extLst>
              <a:ext uri="{FF2B5EF4-FFF2-40B4-BE49-F238E27FC236}">
                <a16:creationId xmlns:a16="http://schemas.microsoft.com/office/drawing/2014/main" id="{7931DD38-A00B-BB4D-9320-3365DC80C1BD}"/>
              </a:ext>
            </a:extLst>
          </p:cNvPr>
          <p:cNvPicPr>
            <a:picLocks noChangeAspect="1"/>
          </p:cNvPicPr>
          <p:nvPr/>
        </p:nvPicPr>
        <p:blipFill>
          <a:blip r:embed="rId3"/>
          <a:stretch>
            <a:fillRect/>
          </a:stretch>
        </p:blipFill>
        <p:spPr>
          <a:xfrm>
            <a:off x="5340597" y="3182194"/>
            <a:ext cx="5749157" cy="3316652"/>
          </a:xfrm>
          <a:prstGeom prst="rect">
            <a:avLst/>
          </a:prstGeom>
        </p:spPr>
      </p:pic>
      <p:sp>
        <p:nvSpPr>
          <p:cNvPr id="11" name="Rectangle: Rounded Corners 10">
            <a:extLst>
              <a:ext uri="{FF2B5EF4-FFF2-40B4-BE49-F238E27FC236}">
                <a16:creationId xmlns:a16="http://schemas.microsoft.com/office/drawing/2014/main" id="{CA12B5C1-7934-0AFF-ACF9-2C16FF824187}"/>
              </a:ext>
            </a:extLst>
          </p:cNvPr>
          <p:cNvSpPr/>
          <p:nvPr/>
        </p:nvSpPr>
        <p:spPr>
          <a:xfrm>
            <a:off x="3513728" y="1682929"/>
            <a:ext cx="8573224" cy="14352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1400" b="0" dirty="0">
                <a:solidFill>
                  <a:srgbClr val="9CDCFE"/>
                </a:solidFill>
                <a:effectLst/>
                <a:latin typeface="Consolas" panose="020B0609020204030204" pitchFamily="49" charset="0"/>
              </a:rPr>
              <a:t>contours</a:t>
            </a:r>
            <a:r>
              <a:rPr lang="fr-FR" sz="1400" b="0" dirty="0">
                <a:solidFill>
                  <a:srgbClr val="FFFFFF"/>
                </a:solidFill>
                <a:effectLst/>
                <a:latin typeface="Consolas" panose="020B0609020204030204" pitchFamily="49" charset="0"/>
              </a:rPr>
              <a:t>, </a:t>
            </a:r>
            <a:r>
              <a:rPr lang="fr-FR" sz="1400" b="0" dirty="0">
                <a:solidFill>
                  <a:srgbClr val="9CDCFE"/>
                </a:solidFill>
                <a:effectLst/>
                <a:latin typeface="Consolas" panose="020B0609020204030204" pitchFamily="49" charset="0"/>
              </a:rPr>
              <a:t>_</a:t>
            </a:r>
            <a:r>
              <a:rPr lang="fr-FR" sz="1400" b="0" dirty="0">
                <a:solidFill>
                  <a:srgbClr val="FFFFFF"/>
                </a:solidFill>
                <a:effectLst/>
                <a:latin typeface="Consolas" panose="020B0609020204030204" pitchFamily="49" charset="0"/>
              </a:rPr>
              <a:t> </a:t>
            </a:r>
            <a:r>
              <a:rPr lang="fr-FR" sz="1400" b="0" dirty="0">
                <a:solidFill>
                  <a:srgbClr val="D4D4D4"/>
                </a:solidFill>
                <a:effectLst/>
                <a:latin typeface="Consolas" panose="020B0609020204030204" pitchFamily="49" charset="0"/>
              </a:rPr>
              <a:t>=</a:t>
            </a:r>
            <a:r>
              <a:rPr lang="fr-FR" sz="1400" b="0" dirty="0">
                <a:solidFill>
                  <a:srgbClr val="FFFFFF"/>
                </a:solidFill>
                <a:effectLst/>
                <a:latin typeface="Consolas" panose="020B0609020204030204" pitchFamily="49" charset="0"/>
              </a:rPr>
              <a:t> </a:t>
            </a:r>
            <a:r>
              <a:rPr lang="fr-FR" sz="1400" b="0" dirty="0">
                <a:solidFill>
                  <a:srgbClr val="4EC9B0"/>
                </a:solidFill>
                <a:effectLst/>
                <a:latin typeface="Consolas" panose="020B0609020204030204" pitchFamily="49" charset="0"/>
              </a:rPr>
              <a:t>cv2</a:t>
            </a:r>
            <a:r>
              <a:rPr lang="fr-FR" sz="1400" b="0" dirty="0">
                <a:solidFill>
                  <a:srgbClr val="FFFFFF"/>
                </a:solidFill>
                <a:effectLst/>
                <a:latin typeface="Consolas" panose="020B0609020204030204" pitchFamily="49" charset="0"/>
              </a:rPr>
              <a:t>.</a:t>
            </a:r>
            <a:r>
              <a:rPr lang="fr-FR" sz="1400" b="0" dirty="0">
                <a:solidFill>
                  <a:srgbClr val="DCDCAA"/>
                </a:solidFill>
                <a:effectLst/>
                <a:latin typeface="Consolas" panose="020B0609020204030204" pitchFamily="49" charset="0"/>
              </a:rPr>
              <a:t>findContours</a:t>
            </a:r>
            <a:r>
              <a:rPr lang="fr-FR" sz="1400" b="0" dirty="0">
                <a:solidFill>
                  <a:srgbClr val="FFFFFF"/>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threshold</a:t>
            </a:r>
            <a:r>
              <a:rPr lang="fr-FR" sz="1400" b="0" dirty="0">
                <a:solidFill>
                  <a:srgbClr val="FFFFFF"/>
                </a:solidFill>
                <a:effectLst/>
                <a:latin typeface="Consolas" panose="020B0609020204030204" pitchFamily="49" charset="0"/>
              </a:rPr>
              <a:t>, </a:t>
            </a:r>
            <a:r>
              <a:rPr lang="fr-FR" sz="1400" b="0" dirty="0">
                <a:solidFill>
                  <a:srgbClr val="4EC9B0"/>
                </a:solidFill>
                <a:effectLst/>
                <a:latin typeface="Consolas" panose="020B0609020204030204" pitchFamily="49" charset="0"/>
              </a:rPr>
              <a:t>cv2</a:t>
            </a:r>
            <a:r>
              <a:rPr lang="fr-FR" sz="1400" b="0" dirty="0">
                <a:solidFill>
                  <a:srgbClr val="FFFFFF"/>
                </a:solidFill>
                <a:effectLst/>
                <a:latin typeface="Consolas" panose="020B0609020204030204" pitchFamily="49" charset="0"/>
              </a:rPr>
              <a:t>.</a:t>
            </a:r>
            <a:r>
              <a:rPr lang="fr-FR" sz="1400" b="0" dirty="0">
                <a:solidFill>
                  <a:srgbClr val="9CDCFE"/>
                </a:solidFill>
                <a:effectLst/>
                <a:latin typeface="Consolas" panose="020B0609020204030204" pitchFamily="49" charset="0"/>
              </a:rPr>
              <a:t>RETR_TREE</a:t>
            </a:r>
            <a:r>
              <a:rPr lang="fr-FR" sz="1400" b="0" dirty="0">
                <a:solidFill>
                  <a:srgbClr val="FFFFFF"/>
                </a:solidFill>
                <a:effectLst/>
                <a:latin typeface="Consolas" panose="020B0609020204030204" pitchFamily="49" charset="0"/>
              </a:rPr>
              <a:t>, </a:t>
            </a:r>
            <a:r>
              <a:rPr lang="fr-FR" sz="1400" b="0" dirty="0">
                <a:solidFill>
                  <a:srgbClr val="4EC9B0"/>
                </a:solidFill>
                <a:effectLst/>
                <a:latin typeface="Consolas" panose="020B0609020204030204" pitchFamily="49" charset="0"/>
              </a:rPr>
              <a:t>cv2</a:t>
            </a:r>
            <a:r>
              <a:rPr lang="fr-FR" sz="1400" b="0" dirty="0">
                <a:solidFill>
                  <a:srgbClr val="FFFFFF"/>
                </a:solidFill>
                <a:effectLst/>
                <a:latin typeface="Consolas" panose="020B0609020204030204" pitchFamily="49" charset="0"/>
              </a:rPr>
              <a:t>.</a:t>
            </a:r>
            <a:r>
              <a:rPr lang="fr-FR" sz="1400" b="0" dirty="0">
                <a:solidFill>
                  <a:srgbClr val="9CDCFE"/>
                </a:solidFill>
                <a:effectLst/>
                <a:latin typeface="Consolas" panose="020B0609020204030204" pitchFamily="49" charset="0"/>
              </a:rPr>
              <a:t>CHAIN_APPROX_SIMPLE</a:t>
            </a:r>
            <a:r>
              <a:rPr lang="fr-FR" sz="1400" b="0" dirty="0">
                <a:solidFill>
                  <a:srgbClr val="FFFFFF"/>
                </a:solidFill>
                <a:effectLst/>
                <a:latin typeface="Consolas" panose="020B0609020204030204" pitchFamily="49" charset="0"/>
              </a:rPr>
              <a:t>) </a:t>
            </a:r>
          </a:p>
          <a:p>
            <a:r>
              <a:rPr lang="fr-FR" sz="1400" b="0" dirty="0">
                <a:solidFill>
                  <a:srgbClr val="C586C0"/>
                </a:solidFill>
                <a:effectLst/>
                <a:latin typeface="Consolas" panose="020B0609020204030204" pitchFamily="49" charset="0"/>
              </a:rPr>
              <a:t>for</a:t>
            </a:r>
            <a:r>
              <a:rPr lang="fr-FR" sz="1400" b="0" dirty="0">
                <a:solidFill>
                  <a:srgbClr val="FFFFFF"/>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cont</a:t>
            </a:r>
            <a:r>
              <a:rPr lang="fr-FR" sz="1400" b="0" dirty="0">
                <a:solidFill>
                  <a:srgbClr val="FFFFFF"/>
                </a:solidFill>
                <a:effectLst/>
                <a:latin typeface="Consolas" panose="020B0609020204030204" pitchFamily="49" charset="0"/>
              </a:rPr>
              <a:t> </a:t>
            </a:r>
            <a:r>
              <a:rPr lang="fr-FR" sz="1400" b="0" dirty="0">
                <a:solidFill>
                  <a:srgbClr val="C586C0"/>
                </a:solidFill>
                <a:effectLst/>
                <a:latin typeface="Consolas" panose="020B0609020204030204" pitchFamily="49" charset="0"/>
              </a:rPr>
              <a:t>in</a:t>
            </a:r>
            <a:r>
              <a:rPr lang="fr-FR" sz="1400" b="0" dirty="0">
                <a:solidFill>
                  <a:srgbClr val="FFFFFF"/>
                </a:solidFill>
                <a:effectLst/>
                <a:latin typeface="Consolas" panose="020B0609020204030204" pitchFamily="49" charset="0"/>
              </a:rPr>
              <a:t> </a:t>
            </a:r>
            <a:r>
              <a:rPr lang="fr-FR" sz="1400" b="0" dirty="0">
                <a:solidFill>
                  <a:srgbClr val="9CDCFE"/>
                </a:solidFill>
                <a:effectLst/>
                <a:latin typeface="Consolas" panose="020B0609020204030204" pitchFamily="49" charset="0"/>
              </a:rPr>
              <a:t>contours</a:t>
            </a:r>
            <a:r>
              <a:rPr lang="fr-FR" sz="1400" b="0" dirty="0">
                <a:solidFill>
                  <a:srgbClr val="FFFFFF"/>
                </a:solidFill>
                <a:effectLst/>
                <a:latin typeface="Consolas" panose="020B0609020204030204" pitchFamily="49" charset="0"/>
              </a:rPr>
              <a:t>:</a:t>
            </a:r>
          </a:p>
          <a:p>
            <a:r>
              <a:rPr lang="fr-FR" sz="1400" b="0" dirty="0">
                <a:solidFill>
                  <a:srgbClr val="FFFFFF"/>
                </a:solidFill>
                <a:effectLst/>
                <a:latin typeface="Consolas" panose="020B0609020204030204" pitchFamily="49" charset="0"/>
              </a:rPr>
              <a:t>    </a:t>
            </a:r>
            <a:r>
              <a:rPr lang="fr-FR" sz="1400" b="0" dirty="0">
                <a:solidFill>
                  <a:srgbClr val="4EC9B0"/>
                </a:solidFill>
                <a:effectLst/>
                <a:latin typeface="Consolas" panose="020B0609020204030204" pitchFamily="49" charset="0"/>
              </a:rPr>
              <a:t>cv2</a:t>
            </a:r>
            <a:r>
              <a:rPr lang="fr-FR" sz="1400" b="0" dirty="0">
                <a:solidFill>
                  <a:srgbClr val="FFFFFF"/>
                </a:solidFill>
                <a:effectLst/>
                <a:latin typeface="Consolas" panose="020B0609020204030204" pitchFamily="49" charset="0"/>
              </a:rPr>
              <a:t>.</a:t>
            </a:r>
            <a:r>
              <a:rPr lang="fr-FR" sz="1400" b="0" dirty="0">
                <a:solidFill>
                  <a:srgbClr val="DCDCAA"/>
                </a:solidFill>
                <a:effectLst/>
                <a:latin typeface="Consolas" panose="020B0609020204030204" pitchFamily="49" charset="0"/>
              </a:rPr>
              <a:t>drawContours</a:t>
            </a:r>
            <a:r>
              <a:rPr lang="fr-FR" sz="1400" b="0" dirty="0">
                <a:solidFill>
                  <a:srgbClr val="FFFFFF"/>
                </a:solidFill>
                <a:effectLst/>
                <a:latin typeface="Consolas" panose="020B0609020204030204" pitchFamily="49" charset="0"/>
              </a:rPr>
              <a:t>(</a:t>
            </a:r>
            <a:r>
              <a:rPr lang="fr-FR" sz="1400" b="0" dirty="0">
                <a:solidFill>
                  <a:srgbClr val="9CDCFE"/>
                </a:solidFill>
                <a:effectLst/>
                <a:latin typeface="Consolas" panose="020B0609020204030204" pitchFamily="49" charset="0"/>
              </a:rPr>
              <a:t>frame</a:t>
            </a:r>
            <a:r>
              <a:rPr lang="fr-FR" sz="1400" b="0" dirty="0">
                <a:solidFill>
                  <a:srgbClr val="FFFFFF"/>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cont</a:t>
            </a:r>
            <a:r>
              <a:rPr lang="fr-FR" sz="1400" b="0" dirty="0">
                <a:solidFill>
                  <a:srgbClr val="FFFFFF"/>
                </a:solidFill>
                <a:effectLst/>
                <a:latin typeface="Consolas" panose="020B0609020204030204" pitchFamily="49" charset="0"/>
              </a:rPr>
              <a:t>], </a:t>
            </a:r>
            <a:r>
              <a:rPr lang="fr-FR" sz="1400" b="0" dirty="0">
                <a:solidFill>
                  <a:srgbClr val="D4D4D4"/>
                </a:solidFill>
                <a:effectLst/>
                <a:latin typeface="Consolas" panose="020B0609020204030204" pitchFamily="49" charset="0"/>
              </a:rPr>
              <a:t>-</a:t>
            </a:r>
            <a:r>
              <a:rPr lang="fr-FR" sz="1400" b="0" dirty="0">
                <a:solidFill>
                  <a:srgbClr val="B5CEA8"/>
                </a:solidFill>
                <a:effectLst/>
                <a:latin typeface="Consolas" panose="020B0609020204030204" pitchFamily="49" charset="0"/>
              </a:rPr>
              <a:t>1</a:t>
            </a:r>
            <a:r>
              <a:rPr lang="fr-FR" sz="1400" b="0" dirty="0">
                <a:solidFill>
                  <a:srgbClr val="FFFFFF"/>
                </a:solidFill>
                <a:effectLst/>
                <a:latin typeface="Consolas" panose="020B0609020204030204" pitchFamily="49" charset="0"/>
              </a:rPr>
              <a:t>, (</a:t>
            </a:r>
            <a:r>
              <a:rPr lang="fr-FR" sz="1400" b="0" dirty="0">
                <a:solidFill>
                  <a:srgbClr val="B5CEA8"/>
                </a:solidFill>
                <a:effectLst/>
                <a:latin typeface="Consolas" panose="020B0609020204030204" pitchFamily="49" charset="0"/>
              </a:rPr>
              <a:t>0</a:t>
            </a:r>
            <a:r>
              <a:rPr lang="fr-FR" sz="1400" b="0" dirty="0">
                <a:solidFill>
                  <a:srgbClr val="FFFFFF"/>
                </a:solidFill>
                <a:effectLst/>
                <a:latin typeface="Consolas" panose="020B0609020204030204" pitchFamily="49" charset="0"/>
              </a:rPr>
              <a:t>, </a:t>
            </a:r>
            <a:r>
              <a:rPr lang="fr-FR" sz="1400" b="0" dirty="0">
                <a:solidFill>
                  <a:srgbClr val="B5CEA8"/>
                </a:solidFill>
                <a:effectLst/>
                <a:latin typeface="Consolas" panose="020B0609020204030204" pitchFamily="49" charset="0"/>
              </a:rPr>
              <a:t>0</a:t>
            </a:r>
            <a:r>
              <a:rPr lang="fr-FR" sz="1400" b="0" dirty="0">
                <a:solidFill>
                  <a:srgbClr val="FFFFFF"/>
                </a:solidFill>
                <a:effectLst/>
                <a:latin typeface="Consolas" panose="020B0609020204030204" pitchFamily="49" charset="0"/>
              </a:rPr>
              <a:t>, </a:t>
            </a:r>
            <a:r>
              <a:rPr lang="fr-FR" sz="1400" b="0" dirty="0">
                <a:solidFill>
                  <a:srgbClr val="B5CEA8"/>
                </a:solidFill>
                <a:effectLst/>
                <a:latin typeface="Consolas" panose="020B0609020204030204" pitchFamily="49" charset="0"/>
              </a:rPr>
              <a:t>255</a:t>
            </a:r>
            <a:r>
              <a:rPr lang="fr-FR" sz="1400" b="0" dirty="0">
                <a:solidFill>
                  <a:srgbClr val="FFFFFF"/>
                </a:solidFill>
                <a:effectLst/>
                <a:latin typeface="Consolas" panose="020B0609020204030204" pitchFamily="49" charset="0"/>
              </a:rPr>
              <a:t>), </a:t>
            </a:r>
            <a:r>
              <a:rPr lang="fr-FR" sz="1400" b="0" dirty="0">
                <a:solidFill>
                  <a:srgbClr val="B5CEA8"/>
                </a:solidFill>
                <a:effectLst/>
                <a:latin typeface="Consolas" panose="020B0609020204030204" pitchFamily="49" charset="0"/>
              </a:rPr>
              <a:t>2</a:t>
            </a:r>
            <a:r>
              <a:rPr lang="fr-FR" sz="1400" b="0" dirty="0">
                <a:solidFill>
                  <a:srgbClr val="FFFFFF"/>
                </a:solidFill>
                <a:effectLst/>
                <a:latin typeface="Consolas" panose="020B0609020204030204" pitchFamily="49" charset="0"/>
              </a:rPr>
              <a:t>)</a:t>
            </a:r>
          </a:p>
          <a:p>
            <a:r>
              <a:rPr lang="fr-FR" sz="1400" b="0" dirty="0">
                <a:solidFill>
                  <a:srgbClr val="FFFFFF"/>
                </a:solidFill>
                <a:effectLst/>
                <a:latin typeface="Consolas" panose="020B0609020204030204" pitchFamily="49" charset="0"/>
              </a:rPr>
              <a:t>    </a:t>
            </a:r>
            <a:r>
              <a:rPr lang="fr-FR" sz="1400" b="0" dirty="0">
                <a:solidFill>
                  <a:srgbClr val="C586C0"/>
                </a:solidFill>
                <a:effectLst/>
                <a:latin typeface="Consolas" panose="020B0609020204030204" pitchFamily="49" charset="0"/>
              </a:rPr>
              <a:t>break</a:t>
            </a:r>
            <a:endParaRPr lang="fr-FR" sz="1400"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231662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ce réservé du texte 25">
            <a:extLst>
              <a:ext uri="{FF2B5EF4-FFF2-40B4-BE49-F238E27FC236}">
                <a16:creationId xmlns:a16="http://schemas.microsoft.com/office/drawing/2014/main" id="{FAA80863-7DDD-E33E-7C2A-C806622CEF7D}"/>
              </a:ext>
            </a:extLst>
          </p:cNvPr>
          <p:cNvSpPr>
            <a:spLocks noGrp="1"/>
          </p:cNvSpPr>
          <p:nvPr>
            <p:ph type="body" sz="quarter" idx="13"/>
          </p:nvPr>
        </p:nvSpPr>
        <p:spPr>
          <a:xfrm>
            <a:off x="-118655" y="1230820"/>
            <a:ext cx="4462055" cy="4827397"/>
          </a:xfrm>
        </p:spPr>
        <p:txBody>
          <a:bodyPr rtlCol="0">
            <a:normAutofit/>
          </a:bodyPr>
          <a:lstStyle>
            <a:defPPr>
              <a:defRPr lang="fr-FR"/>
            </a:defPPr>
          </a:lstStyle>
          <a:p>
            <a:pPr rtl="0"/>
            <a:r>
              <a:rPr lang="en-US" sz="5000" b="1" dirty="0"/>
              <a:t>B</a:t>
            </a:r>
            <a:r>
              <a:rPr lang="fr-FR" sz="5000" b="1" dirty="0" err="1"/>
              <a:t>oucle</a:t>
            </a:r>
            <a:r>
              <a:rPr lang="fr-FR" sz="5000" b="1" dirty="0"/>
              <a:t> principale de traitement des images.</a:t>
            </a:r>
          </a:p>
        </p:txBody>
      </p:sp>
      <p:pic>
        <p:nvPicPr>
          <p:cNvPr id="10" name="Image 9" descr="Accent floral en forme de feuille">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7" name="Espace réservé du pied de page 6">
            <a:extLst>
              <a:ext uri="{FF2B5EF4-FFF2-40B4-BE49-F238E27FC236}">
                <a16:creationId xmlns:a16="http://schemas.microsoft.com/office/drawing/2014/main" id="{486CE65B-C283-8A90-DF86-161AC356BEA0}"/>
              </a:ext>
            </a:extLst>
          </p:cNvPr>
          <p:cNvSpPr>
            <a:spLocks noGrp="1"/>
          </p:cNvSpPr>
          <p:nvPr>
            <p:ph type="ftr" sz="quarter" idx="11"/>
          </p:nvPr>
        </p:nvSpPr>
        <p:spPr/>
        <p:txBody>
          <a:bodyPr rtlCol="0"/>
          <a:lstStyle>
            <a:defPPr>
              <a:defRPr lang="fr-FR"/>
            </a:defPPr>
          </a:lstStyle>
          <a:p>
            <a:pPr rtl="0"/>
            <a:r>
              <a:rPr lang="fr-FR"/>
              <a:t>Titre de la présentation</a:t>
            </a:r>
          </a:p>
        </p:txBody>
      </p:sp>
      <p:sp>
        <p:nvSpPr>
          <p:cNvPr id="9" name="Espace réservé du numéro de diapositive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pPr rtl="0"/>
              <a:t>28</a:t>
            </a:fld>
            <a:endParaRPr lang="fr-FR" dirty="0"/>
          </a:p>
        </p:txBody>
      </p:sp>
      <p:sp>
        <p:nvSpPr>
          <p:cNvPr id="8" name="TextBox 7">
            <a:extLst>
              <a:ext uri="{FF2B5EF4-FFF2-40B4-BE49-F238E27FC236}">
                <a16:creationId xmlns:a16="http://schemas.microsoft.com/office/drawing/2014/main" id="{0DAEF820-A52D-8639-D31C-CE6629E5A822}"/>
              </a:ext>
            </a:extLst>
          </p:cNvPr>
          <p:cNvSpPr txBox="1"/>
          <p:nvPr/>
        </p:nvSpPr>
        <p:spPr>
          <a:xfrm>
            <a:off x="2830285" y="562650"/>
            <a:ext cx="6096000" cy="370038"/>
          </a:xfrm>
          <a:prstGeom prst="rect">
            <a:avLst/>
          </a:prstGeom>
          <a:noFill/>
        </p:spPr>
        <p:txBody>
          <a:bodyPr wrap="square">
            <a:spAutoFit/>
          </a:bodyPr>
          <a:lstStyle/>
          <a:p>
            <a:pPr algn="ctr">
              <a:lnSpc>
                <a:spcPct val="90000"/>
              </a:lnSpc>
              <a:spcBef>
                <a:spcPct val="0"/>
              </a:spcBef>
            </a:pPr>
            <a:r>
              <a:rPr lang="fr-FR" sz="2000" b="1" spc="600" dirty="0">
                <a:solidFill>
                  <a:srgbClr val="FF0000"/>
                </a:solidFill>
                <a:latin typeface="+mj-lt"/>
                <a:ea typeface="+mj-ea"/>
                <a:cs typeface="+mj-cs"/>
              </a:rPr>
              <a:t>Procédé de détection</a:t>
            </a:r>
          </a:p>
        </p:txBody>
      </p:sp>
      <p:pic>
        <p:nvPicPr>
          <p:cNvPr id="5" name="Picture 4">
            <a:extLst>
              <a:ext uri="{FF2B5EF4-FFF2-40B4-BE49-F238E27FC236}">
                <a16:creationId xmlns:a16="http://schemas.microsoft.com/office/drawing/2014/main" id="{EAC688ED-B96D-829E-7D34-EEBAE9056E8D}"/>
              </a:ext>
            </a:extLst>
          </p:cNvPr>
          <p:cNvPicPr>
            <a:picLocks noChangeAspect="1"/>
          </p:cNvPicPr>
          <p:nvPr/>
        </p:nvPicPr>
        <p:blipFill>
          <a:blip r:embed="rId3"/>
          <a:stretch>
            <a:fillRect/>
          </a:stretch>
        </p:blipFill>
        <p:spPr>
          <a:xfrm>
            <a:off x="6816477" y="3566076"/>
            <a:ext cx="4219615" cy="3155399"/>
          </a:xfrm>
          <a:prstGeom prst="rect">
            <a:avLst/>
          </a:prstGeom>
        </p:spPr>
      </p:pic>
      <p:sp>
        <p:nvSpPr>
          <p:cNvPr id="12" name="Rectangle: Rounded Corners 11">
            <a:extLst>
              <a:ext uri="{FF2B5EF4-FFF2-40B4-BE49-F238E27FC236}">
                <a16:creationId xmlns:a16="http://schemas.microsoft.com/office/drawing/2014/main" id="{0AED99D8-3A24-8E30-E1AA-6513542E2147}"/>
              </a:ext>
            </a:extLst>
          </p:cNvPr>
          <p:cNvSpPr/>
          <p:nvPr/>
        </p:nvSpPr>
        <p:spPr>
          <a:xfrm>
            <a:off x="5038531" y="932688"/>
            <a:ext cx="6699380" cy="236855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sense</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None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C586C0"/>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w</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&lt;</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cols</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sense</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"Looking left"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C586C0"/>
                </a:solidFill>
                <a:effectLst/>
                <a:latin typeface="Consolas" panose="020B0609020204030204" pitchFamily="49" charset="0"/>
              </a:rPr>
              <a:t>elif</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w</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&gt;</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cols</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sense</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"Looking right"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C586C0"/>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y</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h</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&lt;</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rows</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sense</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 Looking up"</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C586C0"/>
                </a:solidFill>
                <a:effectLst/>
                <a:latin typeface="Consolas" panose="020B0609020204030204" pitchFamily="49" charset="0"/>
              </a:rPr>
              <a:t>elif</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y</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h</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&gt;</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rows</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sense</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 Looking down"</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4EC9B0"/>
                </a:solidFill>
                <a:effectLst/>
                <a:latin typeface="Consolas" panose="020B0609020204030204" pitchFamily="49" charset="0"/>
              </a:rPr>
              <a:t>cv2</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rectangle</a:t>
            </a:r>
            <a:r>
              <a:rPr lang="en-US" sz="1200" b="0" dirty="0">
                <a:solidFill>
                  <a:srgbClr val="FFFFFF"/>
                </a:solidFill>
                <a:effectLst/>
                <a:latin typeface="Consolas" panose="020B0609020204030204" pitchFamily="49" charset="0"/>
              </a:rPr>
              <a:t>(</a:t>
            </a:r>
            <a:r>
              <a:rPr lang="en-US" sz="1200" b="0" dirty="0">
                <a:solidFill>
                  <a:srgbClr val="9CDCFE"/>
                </a:solidFill>
                <a:effectLst/>
                <a:latin typeface="Consolas" panose="020B0609020204030204" pitchFamily="49" charset="0"/>
              </a:rPr>
              <a:t>frame</a:t>
            </a:r>
            <a:r>
              <a:rPr lang="en-US" sz="1200" b="0" dirty="0">
                <a:solidFill>
                  <a:srgbClr val="FFFFFF"/>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FFFFFF"/>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FFFFFF"/>
                </a:solidFill>
                <a:effectLst/>
                <a:latin typeface="Consolas" panose="020B0609020204030204" pitchFamily="49" charset="0"/>
              </a:rPr>
              <a:t>),(</a:t>
            </a:r>
            <a:r>
              <a:rPr lang="en-US" sz="1200" b="0" dirty="0">
                <a:solidFill>
                  <a:srgbClr val="B5CEA8"/>
                </a:solidFill>
                <a:effectLst/>
                <a:latin typeface="Consolas" panose="020B0609020204030204" pitchFamily="49" charset="0"/>
              </a:rPr>
              <a:t>600</a:t>
            </a:r>
            <a:r>
              <a:rPr lang="en-US" sz="1200" b="0" dirty="0">
                <a:solidFill>
                  <a:srgbClr val="FFFFFF"/>
                </a:solidFill>
                <a:effectLst/>
                <a:latin typeface="Consolas" panose="020B0609020204030204" pitchFamily="49" charset="0"/>
              </a:rPr>
              <a:t>,</a:t>
            </a:r>
            <a:r>
              <a:rPr lang="en-US" sz="1200" b="0" dirty="0">
                <a:solidFill>
                  <a:srgbClr val="B5CEA8"/>
                </a:solidFill>
                <a:effectLst/>
                <a:latin typeface="Consolas" panose="020B0609020204030204" pitchFamily="49" charset="0"/>
              </a:rPr>
              <a:t>40</a:t>
            </a:r>
            <a:r>
              <a:rPr lang="en-US" sz="1200" b="0" dirty="0">
                <a:solidFill>
                  <a:srgbClr val="FFFFFF"/>
                </a:solidFill>
                <a:effectLst/>
                <a:latin typeface="Consolas" panose="020B0609020204030204" pitchFamily="49" charset="0"/>
              </a:rPr>
              <a:t>),(</a:t>
            </a:r>
            <a:r>
              <a:rPr lang="en-US" sz="1200" b="0" dirty="0">
                <a:solidFill>
                  <a:srgbClr val="B5CEA8"/>
                </a:solidFill>
                <a:effectLst/>
                <a:latin typeface="Consolas" panose="020B0609020204030204" pitchFamily="49" charset="0"/>
              </a:rPr>
              <a:t>255</a:t>
            </a:r>
            <a:r>
              <a:rPr lang="en-US" sz="1200" b="0" dirty="0">
                <a:solidFill>
                  <a:srgbClr val="FFFFFF"/>
                </a:solidFill>
                <a:effectLst/>
                <a:latin typeface="Consolas" panose="020B0609020204030204" pitchFamily="49" charset="0"/>
              </a:rPr>
              <a:t>,</a:t>
            </a:r>
            <a:r>
              <a:rPr lang="en-US" sz="1200" b="0" dirty="0">
                <a:solidFill>
                  <a:srgbClr val="B5CEA8"/>
                </a:solidFill>
                <a:effectLst/>
                <a:latin typeface="Consolas" panose="020B0609020204030204" pitchFamily="49" charset="0"/>
              </a:rPr>
              <a:t>255</a:t>
            </a:r>
            <a:r>
              <a:rPr lang="en-US" sz="1200" b="0" dirty="0">
                <a:solidFill>
                  <a:srgbClr val="FFFFFF"/>
                </a:solidFill>
                <a:effectLst/>
                <a:latin typeface="Consolas" panose="020B0609020204030204" pitchFamily="49" charset="0"/>
              </a:rPr>
              <a:t>,</a:t>
            </a:r>
            <a:r>
              <a:rPr lang="en-US" sz="1200" b="0" dirty="0">
                <a:solidFill>
                  <a:srgbClr val="B5CEA8"/>
                </a:solidFill>
                <a:effectLst/>
                <a:latin typeface="Consolas" panose="020B0609020204030204" pitchFamily="49" charset="0"/>
              </a:rPr>
              <a:t>255</a:t>
            </a:r>
            <a:r>
              <a:rPr lang="en-US" sz="1200" b="0" dirty="0">
                <a:solidFill>
                  <a:srgbClr val="FFFFFF"/>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4EC9B0"/>
                </a:solidFill>
                <a:effectLst/>
                <a:latin typeface="Consolas" panose="020B0609020204030204" pitchFamily="49" charset="0"/>
              </a:rPr>
              <a:t>cv2</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putText</a:t>
            </a:r>
            <a:r>
              <a:rPr lang="en-US" sz="1200" b="0" dirty="0">
                <a:solidFill>
                  <a:srgbClr val="FFFFFF"/>
                </a:solidFill>
                <a:effectLst/>
                <a:latin typeface="Consolas" panose="020B0609020204030204" pitchFamily="49" charset="0"/>
              </a:rPr>
              <a:t>(</a:t>
            </a:r>
            <a:r>
              <a:rPr lang="en-US" sz="1200" b="0" dirty="0">
                <a:solidFill>
                  <a:srgbClr val="9CDCFE"/>
                </a:solidFill>
                <a:effectLst/>
                <a:latin typeface="Consolas" panose="020B0609020204030204" pitchFamily="49" charset="0"/>
              </a:rPr>
              <a:t>frame</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sense</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30</a:t>
            </a:r>
            <a:r>
              <a:rPr lang="en-US" sz="1200" b="0" dirty="0">
                <a:solidFill>
                  <a:srgbClr val="FFFFFF"/>
                </a:solidFill>
                <a:effectLst/>
                <a:latin typeface="Consolas" panose="020B0609020204030204" pitchFamily="49" charset="0"/>
              </a:rPr>
              <a:t>), </a:t>
            </a:r>
            <a:r>
              <a:rPr lang="en-US" sz="1200" b="0" dirty="0">
                <a:solidFill>
                  <a:srgbClr val="4EC9B0"/>
                </a:solidFill>
                <a:effectLst/>
                <a:latin typeface="Consolas" panose="020B0609020204030204" pitchFamily="49" charset="0"/>
              </a:rPr>
              <a:t>cv2</a:t>
            </a:r>
            <a:r>
              <a:rPr lang="en-US" sz="1200" b="0" dirty="0">
                <a:solidFill>
                  <a:srgbClr val="FFFFFF"/>
                </a:solidFill>
                <a:effectLst/>
                <a:latin typeface="Consolas" panose="020B0609020204030204" pitchFamily="49" charset="0"/>
              </a:rPr>
              <a:t>.</a:t>
            </a:r>
            <a:r>
              <a:rPr lang="en-US" sz="1200" b="0" dirty="0">
                <a:solidFill>
                  <a:srgbClr val="9CDCFE"/>
                </a:solidFill>
                <a:effectLst/>
                <a:latin typeface="Consolas" panose="020B0609020204030204" pitchFamily="49" charset="0"/>
              </a:rPr>
              <a:t>FONT_HERSHEY_SIMPLEX</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1</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255</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FFFFFF"/>
                </a:solidFill>
                <a:effectLst/>
                <a:latin typeface="Consolas" panose="020B0609020204030204" pitchFamily="49" charset="0"/>
              </a:rPr>
              <a:t>), </a:t>
            </a:r>
            <a:r>
              <a:rPr lang="en-US" sz="1200" b="0" dirty="0">
                <a:solidFill>
                  <a:srgbClr val="B5CEA8"/>
                </a:solidFill>
                <a:effectLst/>
                <a:latin typeface="Consolas" panose="020B0609020204030204" pitchFamily="49" charset="0"/>
              </a:rPr>
              <a:t>2</a:t>
            </a:r>
            <a:r>
              <a:rPr lang="en-US" sz="1200" b="0" dirty="0">
                <a:solidFill>
                  <a:srgbClr val="FFFFFF"/>
                </a:solidFill>
                <a:effectLst/>
                <a:latin typeface="Consolas" panose="020B0609020204030204" pitchFamily="49" charset="0"/>
              </a:rPr>
              <a:t>, </a:t>
            </a:r>
            <a:r>
              <a:rPr lang="en-US" sz="1200" b="0" dirty="0">
                <a:solidFill>
                  <a:srgbClr val="4EC9B0"/>
                </a:solidFill>
                <a:effectLst/>
                <a:latin typeface="Consolas" panose="020B0609020204030204" pitchFamily="49" charset="0"/>
              </a:rPr>
              <a:t>cv2</a:t>
            </a:r>
            <a:r>
              <a:rPr lang="en-US" sz="1200" b="0" dirty="0">
                <a:solidFill>
                  <a:srgbClr val="FFFFFF"/>
                </a:solidFill>
                <a:effectLst/>
                <a:latin typeface="Consolas" panose="020B0609020204030204" pitchFamily="49" charset="0"/>
              </a:rPr>
              <a:t>.</a:t>
            </a:r>
            <a:r>
              <a:rPr lang="en-US" sz="1200" b="0" dirty="0">
                <a:solidFill>
                  <a:srgbClr val="9CDCFE"/>
                </a:solidFill>
                <a:effectLst/>
                <a:latin typeface="Consolas" panose="020B0609020204030204" pitchFamily="49" charset="0"/>
              </a:rPr>
              <a:t>LINE_AA</a:t>
            </a:r>
            <a:r>
              <a:rPr lang="en-US" sz="1200" b="0" dirty="0">
                <a:solidFill>
                  <a:srgbClr val="FFFFFF"/>
                </a:solidFill>
                <a:effectLst/>
                <a:latin typeface="Consolas" panose="020B0609020204030204" pitchFamily="49" charset="0"/>
              </a:rPr>
              <a:t>)</a:t>
            </a:r>
          </a:p>
        </p:txBody>
      </p:sp>
    </p:spTree>
    <p:extLst>
      <p:ext uri="{BB962C8B-B14F-4D97-AF65-F5344CB8AC3E}">
        <p14:creationId xmlns:p14="http://schemas.microsoft.com/office/powerpoint/2010/main" val="960985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02655-34DF-25F9-4640-B2CE5329AD1A}"/>
              </a:ext>
            </a:extLst>
          </p:cNvPr>
          <p:cNvSpPr>
            <a:spLocks noGrp="1"/>
          </p:cNvSpPr>
          <p:nvPr>
            <p:ph type="title"/>
          </p:nvPr>
        </p:nvSpPr>
        <p:spPr>
          <a:xfrm>
            <a:off x="1747838" y="1390650"/>
            <a:ext cx="8696325" cy="285751"/>
          </a:xfrm>
        </p:spPr>
        <p:txBody>
          <a:bodyPr rtlCol="0">
            <a:normAutofit fontScale="90000"/>
          </a:bodyPr>
          <a:lstStyle>
            <a:defPPr>
              <a:defRPr lang="fr-FR"/>
            </a:defPPr>
          </a:lstStyle>
          <a:p>
            <a:r>
              <a:rPr lang="fr-FR" dirty="0"/>
              <a:t>La Comparaison entre les deux méthode. </a:t>
            </a:r>
          </a:p>
        </p:txBody>
      </p:sp>
      <p:graphicFrame>
        <p:nvGraphicFramePr>
          <p:cNvPr id="11" name="Table 11">
            <a:extLst>
              <a:ext uri="{FF2B5EF4-FFF2-40B4-BE49-F238E27FC236}">
                <a16:creationId xmlns:a16="http://schemas.microsoft.com/office/drawing/2014/main" id="{07A560A0-3ABA-E14C-E7EB-3587BC1B1EE0}"/>
              </a:ext>
            </a:extLst>
          </p:cNvPr>
          <p:cNvGraphicFramePr>
            <a:graphicFrameLocks noGrp="1"/>
          </p:cNvGraphicFramePr>
          <p:nvPr>
            <p:ph idx="1"/>
            <p:extLst>
              <p:ext uri="{D42A27DB-BD31-4B8C-83A1-F6EECF244321}">
                <p14:modId xmlns:p14="http://schemas.microsoft.com/office/powerpoint/2010/main" val="2961422756"/>
              </p:ext>
            </p:extLst>
          </p:nvPr>
        </p:nvGraphicFramePr>
        <p:xfrm>
          <a:off x="1588957" y="1244184"/>
          <a:ext cx="9009090" cy="4458605"/>
        </p:xfrm>
        <a:graphic>
          <a:graphicData uri="http://schemas.openxmlformats.org/drawingml/2006/table">
            <a:tbl>
              <a:tblPr firstRow="1" bandRow="1">
                <a:tableStyleId>{5C22544A-7EE6-4342-B048-85BDC9FD1C3A}</a:tableStyleId>
              </a:tblPr>
              <a:tblGrid>
                <a:gridCol w="3003030">
                  <a:extLst>
                    <a:ext uri="{9D8B030D-6E8A-4147-A177-3AD203B41FA5}">
                      <a16:colId xmlns:a16="http://schemas.microsoft.com/office/drawing/2014/main" val="3694011612"/>
                    </a:ext>
                  </a:extLst>
                </a:gridCol>
                <a:gridCol w="3003030">
                  <a:extLst>
                    <a:ext uri="{9D8B030D-6E8A-4147-A177-3AD203B41FA5}">
                      <a16:colId xmlns:a16="http://schemas.microsoft.com/office/drawing/2014/main" val="3522145647"/>
                    </a:ext>
                  </a:extLst>
                </a:gridCol>
                <a:gridCol w="3003030">
                  <a:extLst>
                    <a:ext uri="{9D8B030D-6E8A-4147-A177-3AD203B41FA5}">
                      <a16:colId xmlns:a16="http://schemas.microsoft.com/office/drawing/2014/main" val="787729533"/>
                    </a:ext>
                  </a:extLst>
                </a:gridCol>
              </a:tblGrid>
              <a:tr h="1212224">
                <a:tc>
                  <a:txBody>
                    <a:bodyPr/>
                    <a:lstStyle/>
                    <a:p>
                      <a:r>
                        <a:rPr lang="fr-FR" noProof="0" dirty="0"/>
                        <a:t>Méthode  de détection </a:t>
                      </a:r>
                    </a:p>
                  </a:txBody>
                  <a:tcPr/>
                </a:tc>
                <a:tc>
                  <a:txBody>
                    <a:bodyPr/>
                    <a:lstStyle/>
                    <a:p>
                      <a:r>
                        <a:rPr lang="fr-FR" noProof="0" dirty="0"/>
                        <a:t>Avantages</a:t>
                      </a:r>
                    </a:p>
                  </a:txBody>
                  <a:tcPr/>
                </a:tc>
                <a:tc>
                  <a:txBody>
                    <a:bodyPr/>
                    <a:lstStyle/>
                    <a:p>
                      <a:r>
                        <a:rPr lang="fr-FR" noProof="0" dirty="0"/>
                        <a:t>inconvénients</a:t>
                      </a:r>
                    </a:p>
                  </a:txBody>
                  <a:tcPr/>
                </a:tc>
                <a:extLst>
                  <a:ext uri="{0D108BD9-81ED-4DB2-BD59-A6C34878D82A}">
                    <a16:rowId xmlns:a16="http://schemas.microsoft.com/office/drawing/2014/main" val="144498127"/>
                  </a:ext>
                </a:extLst>
              </a:tr>
              <a:tr h="2034157">
                <a:tc>
                  <a:txBody>
                    <a:bodyPr/>
                    <a:lstStyle/>
                    <a:p>
                      <a:r>
                        <a:rPr lang="fr-FR" noProof="0" dirty="0"/>
                        <a:t>Algorithme de traitement des images.</a:t>
                      </a:r>
                    </a:p>
                  </a:txBody>
                  <a:tcPr/>
                </a:tc>
                <a:tc>
                  <a:txBody>
                    <a:bodyPr/>
                    <a:lstStyle/>
                    <a:p>
                      <a:pPr marL="285750" indent="-285750">
                        <a:buFontTx/>
                        <a:buChar char="-"/>
                      </a:pPr>
                      <a:r>
                        <a:rPr lang="fr-FR" sz="1800" b="0" i="0" kern="1200" dirty="0">
                          <a:solidFill>
                            <a:schemeClr val="dk1"/>
                          </a:solidFill>
                          <a:effectLst/>
                          <a:latin typeface="+mn-lt"/>
                          <a:ea typeface="+mn-ea"/>
                          <a:cs typeface="+mn-cs"/>
                        </a:rPr>
                        <a:t>Simplicité et flexibilité</a:t>
                      </a:r>
                    </a:p>
                    <a:p>
                      <a:pPr marL="285750" indent="-285750">
                        <a:buFontTx/>
                        <a:buChar char="-"/>
                      </a:pPr>
                      <a:r>
                        <a:rPr lang="fr-FR" sz="1800" b="0" i="0" kern="1200" dirty="0">
                          <a:solidFill>
                            <a:schemeClr val="dk1"/>
                          </a:solidFill>
                          <a:effectLst/>
                          <a:latin typeface="+mn-lt"/>
                          <a:ea typeface="+mn-ea"/>
                          <a:cs typeface="+mn-cs"/>
                        </a:rPr>
                        <a:t>Utilisable en temps réel ou sur des vidéos pré-enregistrées.</a:t>
                      </a:r>
                    </a:p>
                  </a:txBody>
                  <a:tcPr/>
                </a:tc>
                <a:tc>
                  <a:txBody>
                    <a:bodyPr/>
                    <a:lstStyle/>
                    <a:p>
                      <a:r>
                        <a:rPr lang="fr-FR" sz="1800" b="0" i="0" kern="1200" dirty="0">
                          <a:solidFill>
                            <a:schemeClr val="dk1"/>
                          </a:solidFill>
                          <a:effectLst/>
                          <a:latin typeface="+mn-lt"/>
                          <a:ea typeface="+mn-ea"/>
                          <a:cs typeface="+mn-cs"/>
                        </a:rPr>
                        <a:t>-Sensible aux variations de l'apparence des visages et des yeux.</a:t>
                      </a:r>
                    </a:p>
                    <a:p>
                      <a:r>
                        <a:rPr lang="fr-FR" sz="1800" b="0" i="0" kern="1200" dirty="0">
                          <a:solidFill>
                            <a:schemeClr val="dk1"/>
                          </a:solidFill>
                          <a:effectLst/>
                          <a:latin typeface="+mn-lt"/>
                          <a:ea typeface="+mn-ea"/>
                          <a:cs typeface="+mn-cs"/>
                        </a:rPr>
                        <a:t>- Performance influencée par la qualité de l'image et le bruit</a:t>
                      </a:r>
                      <a:endParaRPr lang="fr-FR" dirty="0"/>
                    </a:p>
                  </a:txBody>
                  <a:tcPr/>
                </a:tc>
                <a:extLst>
                  <a:ext uri="{0D108BD9-81ED-4DB2-BD59-A6C34878D82A}">
                    <a16:rowId xmlns:a16="http://schemas.microsoft.com/office/drawing/2014/main" val="1821251039"/>
                  </a:ext>
                </a:extLst>
              </a:tr>
              <a:tr h="1212224">
                <a:tc>
                  <a:txBody>
                    <a:bodyPr/>
                    <a:lstStyle/>
                    <a:p>
                      <a:r>
                        <a:rPr lang="en-US" dirty="0"/>
                        <a:t>Bases de references</a:t>
                      </a:r>
                      <a:endParaRPr lang="fr-FR" dirty="0"/>
                    </a:p>
                  </a:txBody>
                  <a:tcPr/>
                </a:tc>
                <a:tc>
                  <a:txBody>
                    <a:bodyPr/>
                    <a:lstStyle/>
                    <a:p>
                      <a:pPr marL="285750" indent="-285750">
                        <a:buFontTx/>
                        <a:buChar char="-"/>
                      </a:pPr>
                      <a:r>
                        <a:rPr lang="fr-FR" sz="1800" b="0" i="0" kern="1200" dirty="0">
                          <a:solidFill>
                            <a:schemeClr val="dk1"/>
                          </a:solidFill>
                          <a:effectLst/>
                          <a:latin typeface="+mn-lt"/>
                          <a:ea typeface="+mn-ea"/>
                          <a:cs typeface="+mn-cs"/>
                        </a:rPr>
                        <a:t>Rapidité et précision de détection.</a:t>
                      </a:r>
                    </a:p>
                    <a:p>
                      <a:pPr marL="285750" indent="-285750">
                        <a:buFontTx/>
                        <a:buChar char="-"/>
                      </a:pPr>
                      <a:r>
                        <a:rPr lang="fr-FR" sz="1800" b="0" i="0" kern="1200" dirty="0">
                          <a:solidFill>
                            <a:schemeClr val="dk1"/>
                          </a:solidFill>
                          <a:effectLst/>
                          <a:latin typeface="+mn-lt"/>
                          <a:ea typeface="+mn-ea"/>
                          <a:cs typeface="+mn-cs"/>
                        </a:rPr>
                        <a:t>- Performances élevées</a:t>
                      </a:r>
                      <a:endParaRPr lang="fr-FR" dirty="0"/>
                    </a:p>
                  </a:txBody>
                  <a:tcPr/>
                </a:tc>
                <a:tc>
                  <a:txBody>
                    <a:bodyPr/>
                    <a:lstStyle/>
                    <a:p>
                      <a:r>
                        <a:rPr lang="fr-FR" sz="1800" b="0" i="0" kern="1200" dirty="0">
                          <a:solidFill>
                            <a:schemeClr val="dk1"/>
                          </a:solidFill>
                          <a:effectLst/>
                          <a:latin typeface="+mn-lt"/>
                          <a:ea typeface="+mn-ea"/>
                          <a:cs typeface="+mn-cs"/>
                        </a:rPr>
                        <a:t>- Nécessite des fichiers XML de classification appropriés</a:t>
                      </a:r>
                      <a:endParaRPr lang="fr-FR" dirty="0"/>
                    </a:p>
                  </a:txBody>
                  <a:tcPr/>
                </a:tc>
                <a:extLst>
                  <a:ext uri="{0D108BD9-81ED-4DB2-BD59-A6C34878D82A}">
                    <a16:rowId xmlns:a16="http://schemas.microsoft.com/office/drawing/2014/main" val="37050328"/>
                  </a:ext>
                </a:extLst>
              </a:tr>
            </a:tbl>
          </a:graphicData>
        </a:graphic>
      </p:graphicFrame>
      <p:sp>
        <p:nvSpPr>
          <p:cNvPr id="4" name="Espace réservé du pied de page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rtlCol="0"/>
          <a:lstStyle>
            <a:defPPr>
              <a:defRPr lang="fr-FR"/>
            </a:defPPr>
          </a:lstStyle>
          <a:p>
            <a:r>
              <a:rPr lang="fr-FR"/>
              <a:t>Titre de la présentation</a:t>
            </a:r>
          </a:p>
        </p:txBody>
      </p:sp>
      <p:sp>
        <p:nvSpPr>
          <p:cNvPr id="5" name="Espace réservé du numéro de diapositive 4">
            <a:extLst>
              <a:ext uri="{FF2B5EF4-FFF2-40B4-BE49-F238E27FC236}">
                <a16:creationId xmlns:a16="http://schemas.microsoft.com/office/drawing/2014/main" id="{0108060B-6C9E-CFFF-55DE-F0D645C094DC}"/>
              </a:ext>
            </a:extLst>
          </p:cNvPr>
          <p:cNvSpPr>
            <a:spLocks noGrp="1"/>
          </p:cNvSpPr>
          <p:nvPr>
            <p:ph type="sldNum" sz="quarter" idx="11"/>
          </p:nvPr>
        </p:nvSpPr>
        <p:spPr>
          <a:xfrm>
            <a:off x="9208008" y="6356350"/>
            <a:ext cx="2743200" cy="365125"/>
          </a:xfrm>
        </p:spPr>
        <p:txBody>
          <a:bodyPr rtlCol="0"/>
          <a:lstStyle>
            <a:defPPr>
              <a:defRPr lang="fr-FR"/>
            </a:defPPr>
          </a:lstStyle>
          <a:p>
            <a:fld id="{294A09A9-5501-47C1-A89A-A340965A2BE2}" type="slidenum">
              <a:rPr lang="fr-FR" smtClean="0"/>
              <a:pPr/>
              <a:t>29</a:t>
            </a:fld>
            <a:endParaRPr lang="fr-FR"/>
          </a:p>
        </p:txBody>
      </p:sp>
    </p:spTree>
    <p:extLst>
      <p:ext uri="{BB962C8B-B14F-4D97-AF65-F5344CB8AC3E}">
        <p14:creationId xmlns:p14="http://schemas.microsoft.com/office/powerpoint/2010/main" val="360925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02655-34DF-25F9-4640-B2CE5329AD1A}"/>
              </a:ext>
            </a:extLst>
          </p:cNvPr>
          <p:cNvSpPr>
            <a:spLocks noGrp="1"/>
          </p:cNvSpPr>
          <p:nvPr>
            <p:ph type="title"/>
          </p:nvPr>
        </p:nvSpPr>
        <p:spPr>
          <a:xfrm>
            <a:off x="1748028" y="1102505"/>
            <a:ext cx="8695944" cy="1325880"/>
          </a:xfrm>
        </p:spPr>
        <p:txBody>
          <a:bodyPr rtlCol="0"/>
          <a:lstStyle>
            <a:defPPr>
              <a:defRPr lang="fr-FR"/>
            </a:defPPr>
          </a:lstStyle>
          <a:p>
            <a:pPr rtl="0"/>
            <a:r>
              <a:rPr lang="fr-FR" dirty="0"/>
              <a:t>Introduction</a:t>
            </a:r>
          </a:p>
        </p:txBody>
      </p:sp>
      <p:sp>
        <p:nvSpPr>
          <p:cNvPr id="3" name="Espace réservé du contenu 2">
            <a:extLst>
              <a:ext uri="{FF2B5EF4-FFF2-40B4-BE49-F238E27FC236}">
                <a16:creationId xmlns:a16="http://schemas.microsoft.com/office/drawing/2014/main" id="{1A585715-2793-160B-269E-D9516C84D73A}"/>
              </a:ext>
            </a:extLst>
          </p:cNvPr>
          <p:cNvSpPr>
            <a:spLocks noGrp="1"/>
          </p:cNvSpPr>
          <p:nvPr>
            <p:ph idx="1"/>
          </p:nvPr>
        </p:nvSpPr>
        <p:spPr>
          <a:xfrm>
            <a:off x="2223516" y="2129395"/>
            <a:ext cx="7744968" cy="1841863"/>
          </a:xfrm>
        </p:spPr>
        <p:txBody>
          <a:bodyPr rtlCol="0">
            <a:normAutofit/>
          </a:bodyPr>
          <a:lstStyle>
            <a:defPPr>
              <a:defRPr lang="fr-FR"/>
            </a:defPPr>
          </a:lstStyle>
          <a:p>
            <a:pPr algn="just"/>
            <a:r>
              <a:rPr lang="fr-FR" dirty="0"/>
              <a:t>Les yeux humains sont des organes précieux qui jouent un rôle important dans notre perception du monde qui nous entoure. Leur capacité à capter la lumière, à traiter les informations visuelles et à communiquer avec le cerveau est essentielle pour nos activités quotidiennes.</a:t>
            </a:r>
          </a:p>
        </p:txBody>
      </p:sp>
      <p:sp>
        <p:nvSpPr>
          <p:cNvPr id="5" name="Espace réservé du numéro de diapositive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a:t>3</a:t>
            </a:fld>
            <a:endParaRPr lang="fr-FR"/>
          </a:p>
        </p:txBody>
      </p:sp>
      <p:sp>
        <p:nvSpPr>
          <p:cNvPr id="8" name="Rectangle 7"/>
          <p:cNvSpPr/>
          <p:nvPr/>
        </p:nvSpPr>
        <p:spPr>
          <a:xfrm>
            <a:off x="2223516" y="2129395"/>
            <a:ext cx="7485017" cy="1631216"/>
          </a:xfrm>
          <a:prstGeom prst="rect">
            <a:avLst/>
          </a:prstGeom>
        </p:spPr>
        <p:txBody>
          <a:bodyPr wrap="square">
            <a:spAutoFit/>
          </a:bodyPr>
          <a:lstStyle/>
          <a:p>
            <a:pPr algn="just"/>
            <a:r>
              <a:rPr lang="fr-FR" sz="2000" dirty="0">
                <a:solidFill>
                  <a:schemeClr val="accent3"/>
                </a:solidFill>
                <a:latin typeface="Gill Sans Nova Light" panose="020F0302020204030204" pitchFamily="34" charset="0"/>
                <a:cs typeface="Gill Sans Nova Light" panose="020F0302020204030204" pitchFamily="34" charset="0"/>
              </a:rPr>
              <a:t>Dans de nombreux domaines, tels que la robotique, la réalité virtuelle, la sécurité et la surveillance, il est important de détecter et de suivre les mouvements des yeux humains pour améliorer les performances des systèmes et fournir des expériences utilisateur plus immersives</a:t>
            </a:r>
            <a:r>
              <a:rPr lang="fr-FR" dirty="0"/>
              <a:t>.</a:t>
            </a:r>
          </a:p>
        </p:txBody>
      </p:sp>
    </p:spTree>
    <p:extLst>
      <p:ext uri="{BB962C8B-B14F-4D97-AF65-F5344CB8AC3E}">
        <p14:creationId xmlns:p14="http://schemas.microsoft.com/office/powerpoint/2010/main" val="17329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
                                            <p:txEl>
                                              <p:pRg st="0" end="0"/>
                                            </p:txEl>
                                          </p:spTgt>
                                        </p:tgtEl>
                                      </p:cBhvr>
                                    </p:animEffect>
                                    <p:anim calcmode="lin" valueType="num">
                                      <p:cBhvr>
                                        <p:cTn id="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3">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0" end="0"/>
                                            </p:txEl>
                                          </p:spTgt>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02655-34DF-25F9-4640-B2CE5329AD1A}"/>
              </a:ext>
            </a:extLst>
          </p:cNvPr>
          <p:cNvSpPr>
            <a:spLocks noGrp="1"/>
          </p:cNvSpPr>
          <p:nvPr>
            <p:ph type="title"/>
          </p:nvPr>
        </p:nvSpPr>
        <p:spPr>
          <a:xfrm>
            <a:off x="1748028" y="981710"/>
            <a:ext cx="8695944" cy="1325880"/>
          </a:xfrm>
        </p:spPr>
        <p:txBody>
          <a:bodyPr rtlCol="0"/>
          <a:lstStyle>
            <a:defPPr>
              <a:defRPr lang="fr-FR"/>
            </a:defPPr>
          </a:lstStyle>
          <a:p>
            <a:pPr rtl="0"/>
            <a:r>
              <a:rPr lang="en-US" dirty="0"/>
              <a:t>P</a:t>
            </a:r>
            <a:r>
              <a:rPr lang="fr-FR" dirty="0" err="1"/>
              <a:t>rototype</a:t>
            </a:r>
            <a:r>
              <a:rPr lang="fr-FR" dirty="0"/>
              <a:t>.</a:t>
            </a:r>
          </a:p>
        </p:txBody>
      </p:sp>
      <p:sp>
        <p:nvSpPr>
          <p:cNvPr id="4" name="Espace réservé du pied de page 3">
            <a:extLst>
              <a:ext uri="{FF2B5EF4-FFF2-40B4-BE49-F238E27FC236}">
                <a16:creationId xmlns:a16="http://schemas.microsoft.com/office/drawing/2014/main" id="{A3609A75-5E9A-C165-5A1D-764F9E96B722}"/>
              </a:ext>
            </a:extLst>
          </p:cNvPr>
          <p:cNvSpPr>
            <a:spLocks noGrp="1"/>
          </p:cNvSpPr>
          <p:nvPr>
            <p:ph type="ftr" sz="quarter" idx="10"/>
          </p:nvPr>
        </p:nvSpPr>
        <p:spPr/>
        <p:txBody>
          <a:bodyPr rtlCol="0"/>
          <a:lstStyle>
            <a:defPPr>
              <a:defRPr lang="fr-FR"/>
            </a:defPPr>
          </a:lstStyle>
          <a:p>
            <a:pPr rtl="0"/>
            <a:r>
              <a:rPr lang="fr-FR"/>
              <a:t>Titre de la présentation</a:t>
            </a:r>
          </a:p>
        </p:txBody>
      </p:sp>
      <p:sp>
        <p:nvSpPr>
          <p:cNvPr id="5" name="Espace réservé du numéro de diapositive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30</a:t>
            </a:fld>
            <a:endParaRPr lang="fr-FR"/>
          </a:p>
        </p:txBody>
      </p:sp>
      <p:pic>
        <p:nvPicPr>
          <p:cNvPr id="9" name="Picture 8">
            <a:extLst>
              <a:ext uri="{FF2B5EF4-FFF2-40B4-BE49-F238E27FC236}">
                <a16:creationId xmlns:a16="http://schemas.microsoft.com/office/drawing/2014/main" id="{F416BE05-4DF5-CCA7-F95A-0E8477C6D18C}"/>
              </a:ext>
            </a:extLst>
          </p:cNvPr>
          <p:cNvPicPr>
            <a:picLocks noChangeAspect="1"/>
          </p:cNvPicPr>
          <p:nvPr/>
        </p:nvPicPr>
        <p:blipFill>
          <a:blip r:embed="rId2"/>
          <a:stretch>
            <a:fillRect/>
          </a:stretch>
        </p:blipFill>
        <p:spPr>
          <a:xfrm>
            <a:off x="1748028" y="2039915"/>
            <a:ext cx="3299509" cy="2510496"/>
          </a:xfrm>
          <a:prstGeom prst="rect">
            <a:avLst/>
          </a:prstGeom>
        </p:spPr>
      </p:pic>
      <p:pic>
        <p:nvPicPr>
          <p:cNvPr id="11" name="Picture 10">
            <a:extLst>
              <a:ext uri="{FF2B5EF4-FFF2-40B4-BE49-F238E27FC236}">
                <a16:creationId xmlns:a16="http://schemas.microsoft.com/office/drawing/2014/main" id="{8F564D1A-A98C-2FAB-5207-AD6C2B5DF29D}"/>
              </a:ext>
            </a:extLst>
          </p:cNvPr>
          <p:cNvPicPr>
            <a:picLocks noChangeAspect="1"/>
          </p:cNvPicPr>
          <p:nvPr/>
        </p:nvPicPr>
        <p:blipFill>
          <a:blip r:embed="rId3"/>
          <a:stretch>
            <a:fillRect/>
          </a:stretch>
        </p:blipFill>
        <p:spPr>
          <a:xfrm>
            <a:off x="4534915" y="2628509"/>
            <a:ext cx="3122169" cy="2341627"/>
          </a:xfrm>
          <a:prstGeom prst="rect">
            <a:avLst/>
          </a:prstGeom>
        </p:spPr>
      </p:pic>
      <p:pic>
        <p:nvPicPr>
          <p:cNvPr id="13" name="Picture 12">
            <a:extLst>
              <a:ext uri="{FF2B5EF4-FFF2-40B4-BE49-F238E27FC236}">
                <a16:creationId xmlns:a16="http://schemas.microsoft.com/office/drawing/2014/main" id="{DAF270B3-DBC1-7737-4E86-BD6967B43CC2}"/>
              </a:ext>
            </a:extLst>
          </p:cNvPr>
          <p:cNvPicPr>
            <a:picLocks noChangeAspect="1"/>
          </p:cNvPicPr>
          <p:nvPr/>
        </p:nvPicPr>
        <p:blipFill>
          <a:blip r:embed="rId4"/>
          <a:stretch>
            <a:fillRect/>
          </a:stretch>
        </p:blipFill>
        <p:spPr>
          <a:xfrm>
            <a:off x="7265232" y="2275205"/>
            <a:ext cx="2719887" cy="2039915"/>
          </a:xfrm>
          <a:prstGeom prst="rect">
            <a:avLst/>
          </a:prstGeom>
        </p:spPr>
      </p:pic>
    </p:spTree>
    <p:extLst>
      <p:ext uri="{BB962C8B-B14F-4D97-AF65-F5344CB8AC3E}">
        <p14:creationId xmlns:p14="http://schemas.microsoft.com/office/powerpoint/2010/main" val="47470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02655-34DF-25F9-4640-B2CE5329AD1A}"/>
              </a:ext>
            </a:extLst>
          </p:cNvPr>
          <p:cNvSpPr>
            <a:spLocks noGrp="1"/>
          </p:cNvSpPr>
          <p:nvPr>
            <p:ph type="title"/>
          </p:nvPr>
        </p:nvSpPr>
        <p:spPr>
          <a:xfrm>
            <a:off x="1748028" y="981710"/>
            <a:ext cx="8695944" cy="1325880"/>
          </a:xfrm>
        </p:spPr>
        <p:txBody>
          <a:bodyPr rtlCol="0"/>
          <a:lstStyle>
            <a:defPPr>
              <a:defRPr lang="fr-FR"/>
            </a:defPPr>
          </a:lstStyle>
          <a:p>
            <a:pPr rtl="0"/>
            <a:r>
              <a:rPr lang="fr-FR" dirty="0"/>
              <a:t>Conclusion.</a:t>
            </a:r>
          </a:p>
        </p:txBody>
      </p:sp>
      <p:sp>
        <p:nvSpPr>
          <p:cNvPr id="3" name="Espace réservé du contenu 2">
            <a:extLst>
              <a:ext uri="{FF2B5EF4-FFF2-40B4-BE49-F238E27FC236}">
                <a16:creationId xmlns:a16="http://schemas.microsoft.com/office/drawing/2014/main" id="{1A585715-2793-160B-269E-D9516C84D73A}"/>
              </a:ext>
            </a:extLst>
          </p:cNvPr>
          <p:cNvSpPr>
            <a:spLocks noGrp="1"/>
          </p:cNvSpPr>
          <p:nvPr>
            <p:ph idx="1"/>
          </p:nvPr>
        </p:nvSpPr>
        <p:spPr>
          <a:xfrm>
            <a:off x="2286000" y="2800079"/>
            <a:ext cx="7744968" cy="1864904"/>
          </a:xfrm>
        </p:spPr>
        <p:txBody>
          <a:bodyPr rtlCol="0">
            <a:normAutofit fontScale="92500" lnSpcReduction="20000"/>
          </a:bodyPr>
          <a:lstStyle>
            <a:defPPr>
              <a:defRPr lang="fr-FR"/>
            </a:defPPr>
          </a:lstStyle>
          <a:p>
            <a:r>
              <a:rPr lang="fr-FR" dirty="0"/>
              <a:t>Ce projet met en œuvre une combinaison de connaissances sur les yeux humains, de techniques de vision par ordinateur, d'impression 3D et de mécatronique pour développer une technologie innovante de détection de la direction de vue. Les applications potentielles dans les domaines de l'interaction homme-machine, de la robotique et des dispositifs d'assistance offrent des perspectives prometteuses pour améliorer les performances et la sécurité des systèmes mécatroniques.</a:t>
            </a:r>
          </a:p>
        </p:txBody>
      </p:sp>
      <p:sp>
        <p:nvSpPr>
          <p:cNvPr id="4" name="Espace réservé du pied de page 3">
            <a:extLst>
              <a:ext uri="{FF2B5EF4-FFF2-40B4-BE49-F238E27FC236}">
                <a16:creationId xmlns:a16="http://schemas.microsoft.com/office/drawing/2014/main" id="{A3609A75-5E9A-C165-5A1D-764F9E96B722}"/>
              </a:ext>
            </a:extLst>
          </p:cNvPr>
          <p:cNvSpPr>
            <a:spLocks noGrp="1"/>
          </p:cNvSpPr>
          <p:nvPr>
            <p:ph type="ftr" sz="quarter" idx="10"/>
          </p:nvPr>
        </p:nvSpPr>
        <p:spPr/>
        <p:txBody>
          <a:bodyPr rtlCol="0"/>
          <a:lstStyle>
            <a:defPPr>
              <a:defRPr lang="fr-FR"/>
            </a:defPPr>
          </a:lstStyle>
          <a:p>
            <a:pPr rtl="0"/>
            <a:r>
              <a:rPr lang="fr-FR"/>
              <a:t>Titre de la présentation</a:t>
            </a:r>
          </a:p>
        </p:txBody>
      </p:sp>
      <p:sp>
        <p:nvSpPr>
          <p:cNvPr id="5" name="Espace réservé du numéro de diapositive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31</a:t>
            </a:fld>
            <a:endParaRPr lang="fr-FR"/>
          </a:p>
        </p:txBody>
      </p:sp>
    </p:spTree>
    <p:extLst>
      <p:ext uri="{BB962C8B-B14F-4D97-AF65-F5344CB8AC3E}">
        <p14:creationId xmlns:p14="http://schemas.microsoft.com/office/powerpoint/2010/main" val="350437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
                                            <p:txEl>
                                              <p:pRg st="0" end="0"/>
                                            </p:txEl>
                                          </p:spTgt>
                                        </p:tgtEl>
                                      </p:cBhvr>
                                    </p:animEffect>
                                    <p:anim calcmode="lin" valueType="num">
                                      <p:cBhvr>
                                        <p:cTn id="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3">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5EB5DC-8C2B-5750-6E12-9A35C0FFBA00}"/>
              </a:ext>
            </a:extLst>
          </p:cNvPr>
          <p:cNvSpPr>
            <a:spLocks noGrp="1"/>
          </p:cNvSpPr>
          <p:nvPr>
            <p:ph type="title"/>
          </p:nvPr>
        </p:nvSpPr>
        <p:spPr/>
        <p:txBody>
          <a:bodyPr rtlCol="0"/>
          <a:lstStyle>
            <a:defPPr>
              <a:defRPr lang="fr-FR"/>
            </a:defPPr>
          </a:lstStyle>
          <a:p>
            <a:pPr rtl="0"/>
            <a:r>
              <a:rPr lang="fr-FR"/>
              <a:t>Merci</a:t>
            </a:r>
          </a:p>
        </p:txBody>
      </p:sp>
    </p:spTree>
    <p:extLst>
      <p:ext uri="{BB962C8B-B14F-4D97-AF65-F5344CB8AC3E}">
        <p14:creationId xmlns:p14="http://schemas.microsoft.com/office/powerpoint/2010/main" val="279025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60295B-54B9-4937-90E3-BAB9CE69E30B}"/>
              </a:ext>
            </a:extLst>
          </p:cNvPr>
          <p:cNvSpPr>
            <a:spLocks noGrp="1"/>
          </p:cNvSpPr>
          <p:nvPr>
            <p:ph type="title"/>
          </p:nvPr>
        </p:nvSpPr>
        <p:spPr>
          <a:xfrm>
            <a:off x="1153668" y="4147457"/>
            <a:ext cx="9884664" cy="731520"/>
          </a:xfrm>
        </p:spPr>
        <p:txBody>
          <a:bodyPr rtlCol="0"/>
          <a:lstStyle>
            <a:defPPr>
              <a:defRPr lang="fr-FR"/>
            </a:defPPr>
          </a:lstStyle>
          <a:p>
            <a:r>
              <a:rPr lang="fr-FR" dirty="0"/>
              <a:t>Yeux humain.</a:t>
            </a:r>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5</a:t>
            </a:fld>
            <a:endParaRPr lang="fr-FR"/>
          </a:p>
        </p:txBody>
      </p:sp>
      <p:sp>
        <p:nvSpPr>
          <p:cNvPr id="9" name="Rectangle 8"/>
          <p:cNvSpPr/>
          <p:nvPr/>
        </p:nvSpPr>
        <p:spPr>
          <a:xfrm>
            <a:off x="4611202" y="1241605"/>
            <a:ext cx="2969595" cy="769441"/>
          </a:xfrm>
          <a:prstGeom prst="rect">
            <a:avLst/>
          </a:prstGeom>
        </p:spPr>
        <p:txBody>
          <a:bodyPr wrap="none">
            <a:spAutoFit/>
          </a:bodyPr>
          <a:lstStyle/>
          <a:p>
            <a:r>
              <a:rPr lang="fr-FR" sz="4400" dirty="0">
                <a:solidFill>
                  <a:schemeClr val="accent3"/>
                </a:solidFill>
                <a:latin typeface="Baskerville" panose="02020502070401020303" pitchFamily="18" charset="0"/>
                <a:ea typeface="Baskerville" panose="02020502070401020303" pitchFamily="18" charset="0"/>
                <a:cs typeface="+mj-cs"/>
              </a:rPr>
              <a:t>Yeux</a:t>
            </a:r>
            <a:r>
              <a:rPr lang="fr-FR" sz="4400" dirty="0">
                <a:solidFill>
                  <a:srgbClr val="4A3A1C"/>
                </a:solidFill>
                <a:latin typeface="Baskerville Old Face"/>
                <a:ea typeface="+mj-ea"/>
                <a:cs typeface="+mj-cs"/>
              </a:rPr>
              <a:t> </a:t>
            </a:r>
            <a:r>
              <a:rPr lang="fr-FR" sz="4400" dirty="0">
                <a:solidFill>
                  <a:schemeClr val="accent3"/>
                </a:solidFill>
                <a:latin typeface="Baskerville" panose="02020502070401020303" pitchFamily="18" charset="0"/>
                <a:ea typeface="Baskerville" panose="02020502070401020303" pitchFamily="18" charset="0"/>
                <a:cs typeface="+mj-cs"/>
              </a:rPr>
              <a:t>humain</a:t>
            </a:r>
            <a:r>
              <a:rPr lang="fr-FR" sz="4400" dirty="0">
                <a:solidFill>
                  <a:srgbClr val="4A3A1C"/>
                </a:solidFill>
                <a:latin typeface="Baskerville Old Face"/>
                <a:ea typeface="+mj-ea"/>
                <a:cs typeface="+mj-cs"/>
              </a:rPr>
              <a:t>.</a:t>
            </a:r>
            <a:endParaRPr lang="fr-FR" dirty="0"/>
          </a:p>
        </p:txBody>
      </p:sp>
      <p:sp>
        <p:nvSpPr>
          <p:cNvPr id="10" name="Rectangle 9"/>
          <p:cNvSpPr/>
          <p:nvPr/>
        </p:nvSpPr>
        <p:spPr>
          <a:xfrm>
            <a:off x="2222136" y="2921168"/>
            <a:ext cx="7747725" cy="1015663"/>
          </a:xfrm>
          <a:prstGeom prst="rect">
            <a:avLst/>
          </a:prstGeom>
        </p:spPr>
        <p:txBody>
          <a:bodyPr wrap="square">
            <a:spAutoFit/>
          </a:bodyPr>
          <a:lstStyle/>
          <a:p>
            <a:pPr algn="just"/>
            <a:r>
              <a:rPr lang="fr-FR" sz="2000" dirty="0">
                <a:solidFill>
                  <a:schemeClr val="accent3"/>
                </a:solidFill>
                <a:latin typeface="Gill Sans Nova Light" panose="020F0302020204030204" pitchFamily="34" charset="0"/>
                <a:cs typeface="Gill Sans Nova Light" panose="020F0302020204030204" pitchFamily="34" charset="0"/>
              </a:rPr>
              <a:t>Les yeux humains sont des organes complexes qui jouent un rôle essentiel dans notre perception visuelle. Comprendre l'anatomie et le fonctionnement des yeux est crucial pour appréhender la simulation du mouvement oculaire.</a:t>
            </a:r>
          </a:p>
        </p:txBody>
      </p:sp>
    </p:spTree>
    <p:extLst>
      <p:ext uri="{BB962C8B-B14F-4D97-AF65-F5344CB8AC3E}">
        <p14:creationId xmlns:p14="http://schemas.microsoft.com/office/powerpoint/2010/main" val="313162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F4D5B-3E14-1349-3E16-232AA74EEBAF}"/>
              </a:ext>
            </a:extLst>
          </p:cNvPr>
          <p:cNvSpPr>
            <a:spLocks noGrp="1"/>
          </p:cNvSpPr>
          <p:nvPr>
            <p:ph type="title"/>
          </p:nvPr>
        </p:nvSpPr>
        <p:spPr>
          <a:xfrm>
            <a:off x="838200" y="652644"/>
            <a:ext cx="10515600" cy="1325563"/>
          </a:xfrm>
        </p:spPr>
        <p:txBody>
          <a:bodyPr rtlCol="0"/>
          <a:lstStyle>
            <a:defPPr>
              <a:defRPr lang="fr-FR"/>
            </a:defPPr>
          </a:lstStyle>
          <a:p>
            <a:r>
              <a:rPr lang="fr-FR" dirty="0"/>
              <a:t>Yeux humain.</a:t>
            </a:r>
          </a:p>
        </p:txBody>
      </p:sp>
      <p:sp>
        <p:nvSpPr>
          <p:cNvPr id="8" name="Espace réservé du numéro de diapositive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6</a:t>
            </a:fld>
            <a:endParaRPr lang="fr-FR" dirty="0"/>
          </a:p>
        </p:txBody>
      </p:sp>
      <p:sp>
        <p:nvSpPr>
          <p:cNvPr id="20" name="Rectangle 19"/>
          <p:cNvSpPr/>
          <p:nvPr/>
        </p:nvSpPr>
        <p:spPr>
          <a:xfrm>
            <a:off x="1513445" y="1978207"/>
            <a:ext cx="8404224" cy="584775"/>
          </a:xfrm>
          <a:prstGeom prst="rect">
            <a:avLst/>
          </a:prstGeom>
        </p:spPr>
        <p:txBody>
          <a:bodyPr wrap="none">
            <a:spAutoFit/>
          </a:bodyPr>
          <a:lstStyle/>
          <a:p>
            <a:pPr lvl="3"/>
            <a:r>
              <a:rPr lang="fr-FR" sz="3200" b="1" dirty="0">
                <a:solidFill>
                  <a:schemeClr val="accent4">
                    <a:lumMod val="75000"/>
                  </a:schemeClr>
                </a:solidFill>
                <a:latin typeface="Baskerville" panose="02020502070401020303" pitchFamily="18" charset="0"/>
                <a:ea typeface="Baskerville" panose="02020502070401020303" pitchFamily="18" charset="0"/>
                <a:cs typeface="+mj-cs"/>
              </a:rPr>
              <a:t>Structure anatomique de l’œil humain: </a:t>
            </a:r>
          </a:p>
        </p:txBody>
      </p:sp>
      <p:sp>
        <p:nvSpPr>
          <p:cNvPr id="21" name="Rectangle 20"/>
          <p:cNvSpPr/>
          <p:nvPr/>
        </p:nvSpPr>
        <p:spPr>
          <a:xfrm>
            <a:off x="1314994" y="3429000"/>
            <a:ext cx="3358606" cy="1938992"/>
          </a:xfrm>
          <a:prstGeom prst="rect">
            <a:avLst/>
          </a:prstGeom>
        </p:spPr>
        <p:txBody>
          <a:bodyPr wrap="square">
            <a:spAutoFit/>
          </a:bodyPr>
          <a:lstStyle/>
          <a:p>
            <a:pPr algn="just"/>
            <a:r>
              <a:rPr lang="fr-FR" sz="2000" dirty="0">
                <a:solidFill>
                  <a:schemeClr val="accent3"/>
                </a:solidFill>
                <a:latin typeface="Gill Sans Nova Light" panose="020F0302020204030204" pitchFamily="34" charset="0"/>
                <a:cs typeface="Gill Sans Nova Light" panose="020F0302020204030204" pitchFamily="34" charset="0"/>
              </a:rPr>
              <a:t>Les yeux sont composés de différentes structures qui travaillent ensemble pour capturer et traiter les informations visuelles. Voici les principales parties de l'œil :</a:t>
            </a:r>
          </a:p>
        </p:txBody>
      </p:sp>
      <p:pic>
        <p:nvPicPr>
          <p:cNvPr id="22" name="Picture 2" descr="Comment fonctionne le globe ocula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495" y="2739503"/>
            <a:ext cx="6269082" cy="3111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2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F4D5B-3E14-1349-3E16-232AA74EEBAF}"/>
              </a:ext>
            </a:extLst>
          </p:cNvPr>
          <p:cNvSpPr>
            <a:spLocks noGrp="1"/>
          </p:cNvSpPr>
          <p:nvPr>
            <p:ph type="title"/>
          </p:nvPr>
        </p:nvSpPr>
        <p:spPr>
          <a:xfrm>
            <a:off x="841248" y="632813"/>
            <a:ext cx="10515600" cy="1325563"/>
          </a:xfrm>
        </p:spPr>
        <p:txBody>
          <a:bodyPr rtlCol="0">
            <a:normAutofit/>
          </a:bodyPr>
          <a:lstStyle>
            <a:defPPr>
              <a:defRPr lang="fr-FR"/>
            </a:defPPr>
          </a:lstStyle>
          <a:p>
            <a:r>
              <a:rPr lang="fr-FR" dirty="0"/>
              <a:t>Yeux humain.</a:t>
            </a:r>
          </a:p>
        </p:txBody>
      </p:sp>
      <p:sp>
        <p:nvSpPr>
          <p:cNvPr id="8" name="Espace réservé du numéro de diapositive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rtlCol="0"/>
          <a:lstStyle>
            <a:defPPr>
              <a:defRPr lang="fr-FR"/>
            </a:defPPr>
          </a:lstStyle>
          <a:p>
            <a:pPr rtl="0"/>
            <a:fld id="{294A09A9-5501-47C1-A89A-A340965A2BE2}" type="slidenum">
              <a:rPr lang="fr-FR" smtClean="0"/>
              <a:t>7</a:t>
            </a:fld>
            <a:endParaRPr lang="fr-FR" dirty="0"/>
          </a:p>
        </p:txBody>
      </p:sp>
      <p:sp>
        <p:nvSpPr>
          <p:cNvPr id="17" name="Rectangle 16"/>
          <p:cNvSpPr/>
          <p:nvPr/>
        </p:nvSpPr>
        <p:spPr>
          <a:xfrm>
            <a:off x="2347957" y="1970386"/>
            <a:ext cx="7502182" cy="584775"/>
          </a:xfrm>
          <a:prstGeom prst="rect">
            <a:avLst/>
          </a:prstGeom>
        </p:spPr>
        <p:txBody>
          <a:bodyPr wrap="none">
            <a:spAutoFit/>
          </a:bodyPr>
          <a:lstStyle/>
          <a:p>
            <a:r>
              <a:rPr lang="fr-FR" sz="3200" b="1" dirty="0">
                <a:solidFill>
                  <a:schemeClr val="accent4">
                    <a:lumMod val="75000"/>
                  </a:schemeClr>
                </a:solidFill>
                <a:latin typeface="Baskerville" panose="02020502070401020303" pitchFamily="18" charset="0"/>
                <a:ea typeface="Baskerville" panose="02020502070401020303" pitchFamily="18" charset="0"/>
                <a:cs typeface="+mj-cs"/>
              </a:rPr>
              <a:t>Fonctionnement du mouvement oculaire :</a:t>
            </a:r>
          </a:p>
        </p:txBody>
      </p:sp>
      <p:sp>
        <p:nvSpPr>
          <p:cNvPr id="18" name="Rectangle 17"/>
          <p:cNvSpPr/>
          <p:nvPr/>
        </p:nvSpPr>
        <p:spPr>
          <a:xfrm>
            <a:off x="841248" y="2555161"/>
            <a:ext cx="10515600" cy="1938992"/>
          </a:xfrm>
          <a:prstGeom prst="rect">
            <a:avLst/>
          </a:prstGeom>
        </p:spPr>
        <p:txBody>
          <a:bodyPr wrap="square">
            <a:spAutoFit/>
          </a:bodyPr>
          <a:lstStyle/>
          <a:p>
            <a:pPr algn="just"/>
            <a:r>
              <a:rPr lang="fr-FR" sz="2000" dirty="0">
                <a:solidFill>
                  <a:schemeClr val="accent3"/>
                </a:solidFill>
                <a:latin typeface="Gill Sans Nova Light" panose="020F0302020204030204" pitchFamily="34" charset="0"/>
                <a:cs typeface="Gill Sans Nova Light" panose="020F0302020204030204" pitchFamily="34" charset="0"/>
              </a:rPr>
              <a:t>Les mouvements des yeux sont contrôlés par un réseau complexe de muscles qui entourent chaque globe oculaire. </a:t>
            </a:r>
          </a:p>
          <a:p>
            <a:pPr algn="just"/>
            <a:r>
              <a:rPr lang="fr-FR" sz="2000" dirty="0">
                <a:solidFill>
                  <a:schemeClr val="accent3"/>
                </a:solidFill>
                <a:latin typeface="Gill Sans Nova Light" panose="020F0302020204030204" pitchFamily="34" charset="0"/>
                <a:cs typeface="Gill Sans Nova Light" panose="020F0302020204030204" pitchFamily="34" charset="0"/>
              </a:rPr>
              <a:t>Voici les mouvements oculaires fondamentaux :</a:t>
            </a:r>
          </a:p>
          <a:p>
            <a:pPr lvl="4">
              <a:buFont typeface="Wingdings" panose="05000000000000000000" pitchFamily="2" charset="2"/>
              <a:buChar char="Ø"/>
            </a:pPr>
            <a:r>
              <a:rPr lang="fr-FR" sz="2000" dirty="0">
                <a:solidFill>
                  <a:schemeClr val="accent3"/>
                </a:solidFill>
                <a:latin typeface="Gill Sans Nova Light" panose="020F0302020204030204" pitchFamily="34" charset="0"/>
                <a:cs typeface="Gill Sans Nova Light" panose="020F0302020204030204" pitchFamily="34" charset="0"/>
              </a:rPr>
              <a:t>Les mouvements de saccade.</a:t>
            </a:r>
          </a:p>
          <a:p>
            <a:pPr lvl="4">
              <a:buFont typeface="Wingdings" panose="05000000000000000000" pitchFamily="2" charset="2"/>
              <a:buChar char="Ø"/>
            </a:pPr>
            <a:r>
              <a:rPr lang="fr-FR" sz="2000" dirty="0">
                <a:solidFill>
                  <a:schemeClr val="accent3"/>
                </a:solidFill>
                <a:latin typeface="Gill Sans Nova Light" panose="020F0302020204030204" pitchFamily="34" charset="0"/>
                <a:cs typeface="Gill Sans Nova Light" panose="020F0302020204030204" pitchFamily="34" charset="0"/>
              </a:rPr>
              <a:t>Les mouvements de poursuite. </a:t>
            </a:r>
          </a:p>
          <a:p>
            <a:pPr lvl="4">
              <a:buFont typeface="Wingdings" panose="05000000000000000000" pitchFamily="2" charset="2"/>
              <a:buChar char="Ø"/>
            </a:pPr>
            <a:r>
              <a:rPr lang="fr-FR" sz="2000" dirty="0">
                <a:solidFill>
                  <a:schemeClr val="accent3"/>
                </a:solidFill>
                <a:latin typeface="Gill Sans Nova Light" panose="020F0302020204030204" pitchFamily="34" charset="0"/>
                <a:cs typeface="Gill Sans Nova Light" panose="020F0302020204030204" pitchFamily="34" charset="0"/>
              </a:rPr>
              <a:t>Les mouvements de fixation.</a:t>
            </a:r>
          </a:p>
        </p:txBody>
      </p:sp>
      <p:pic>
        <p:nvPicPr>
          <p:cNvPr id="19" name="Picture 6" descr="Muscles &amp; Mouvement - Coup d'oe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29000"/>
            <a:ext cx="5334261" cy="233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2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60295B-54B9-4937-90E3-BAB9CE69E30B}"/>
              </a:ext>
            </a:extLst>
          </p:cNvPr>
          <p:cNvSpPr>
            <a:spLocks noGrp="1"/>
          </p:cNvSpPr>
          <p:nvPr>
            <p:ph type="title"/>
          </p:nvPr>
        </p:nvSpPr>
        <p:spPr/>
        <p:txBody>
          <a:bodyPr rtlCol="0">
            <a:normAutofit/>
          </a:bodyPr>
          <a:lstStyle>
            <a:defPPr>
              <a:defRPr lang="fr-FR"/>
            </a:defPPr>
          </a:lstStyle>
          <a:p>
            <a:pPr rtl="0"/>
            <a:r>
              <a:rPr lang="fr-FR" dirty="0"/>
              <a:t>Conception et fabrication</a:t>
            </a:r>
          </a:p>
        </p:txBody>
      </p:sp>
    </p:spTree>
    <p:extLst>
      <p:ext uri="{BB962C8B-B14F-4D97-AF65-F5344CB8AC3E}">
        <p14:creationId xmlns:p14="http://schemas.microsoft.com/office/powerpoint/2010/main" val="207335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02655-34DF-25F9-4640-B2CE5329AD1A}"/>
              </a:ext>
            </a:extLst>
          </p:cNvPr>
          <p:cNvSpPr>
            <a:spLocks noGrp="1"/>
          </p:cNvSpPr>
          <p:nvPr>
            <p:ph type="title"/>
          </p:nvPr>
        </p:nvSpPr>
        <p:spPr/>
        <p:txBody>
          <a:bodyPr rtlCol="0"/>
          <a:lstStyle>
            <a:defPPr>
              <a:defRPr lang="fr-FR"/>
            </a:defPPr>
          </a:lstStyle>
          <a:p>
            <a:pPr rtl="0"/>
            <a:r>
              <a:rPr lang="fr-FR" dirty="0"/>
              <a:t>Conception et fabrication</a:t>
            </a:r>
          </a:p>
        </p:txBody>
      </p:sp>
      <p:sp>
        <p:nvSpPr>
          <p:cNvPr id="3" name="Espace réservé du contenu 2">
            <a:extLst>
              <a:ext uri="{FF2B5EF4-FFF2-40B4-BE49-F238E27FC236}">
                <a16:creationId xmlns:a16="http://schemas.microsoft.com/office/drawing/2014/main" id="{1A585715-2793-160B-269E-D9516C84D73A}"/>
              </a:ext>
            </a:extLst>
          </p:cNvPr>
          <p:cNvSpPr>
            <a:spLocks noGrp="1"/>
          </p:cNvSpPr>
          <p:nvPr>
            <p:ph idx="1"/>
          </p:nvPr>
        </p:nvSpPr>
        <p:spPr/>
        <p:txBody>
          <a:bodyPr rtlCol="0">
            <a:normAutofit/>
          </a:bodyPr>
          <a:lstStyle>
            <a:defPPr>
              <a:defRPr lang="fr-FR"/>
            </a:defPPr>
          </a:lstStyle>
          <a:p>
            <a:pPr rtl="0"/>
            <a:r>
              <a:rPr lang="fr-FR" dirty="0"/>
              <a:t>La conception des yeux imprimés en 3D avec CATIA est une approche innovante qui permet de créer des prototypes précis et fonctionnels.</a:t>
            </a:r>
          </a:p>
          <a:p>
            <a:pPr rtl="0"/>
            <a:r>
              <a:rPr lang="fr-FR" dirty="0"/>
              <a:t>L'étape de conception des yeux imprimés en 3D avec CATIA comprend plusieurs étapes clés pour modéliser les composants, définir les dimensions et les propriétés .</a:t>
            </a:r>
          </a:p>
        </p:txBody>
      </p:sp>
      <p:sp>
        <p:nvSpPr>
          <p:cNvPr id="4" name="Espace réservé du pied de page 3">
            <a:extLst>
              <a:ext uri="{FF2B5EF4-FFF2-40B4-BE49-F238E27FC236}">
                <a16:creationId xmlns:a16="http://schemas.microsoft.com/office/drawing/2014/main" id="{A3609A75-5E9A-C165-5A1D-764F9E96B722}"/>
              </a:ext>
            </a:extLst>
          </p:cNvPr>
          <p:cNvSpPr>
            <a:spLocks noGrp="1"/>
          </p:cNvSpPr>
          <p:nvPr>
            <p:ph type="ftr" sz="quarter" idx="10"/>
          </p:nvPr>
        </p:nvSpPr>
        <p:spPr/>
        <p:txBody>
          <a:bodyPr rtlCol="0"/>
          <a:lstStyle>
            <a:defPPr>
              <a:defRPr lang="fr-FR"/>
            </a:defPPr>
          </a:lstStyle>
          <a:p>
            <a:pPr rtl="0"/>
            <a:r>
              <a:rPr lang="fr-FR"/>
              <a:t>Titre de la présentation</a:t>
            </a:r>
          </a:p>
        </p:txBody>
      </p:sp>
      <p:sp>
        <p:nvSpPr>
          <p:cNvPr id="5" name="Espace réservé du numéro de diapositive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rtlCol="0"/>
          <a:lstStyle>
            <a:defPPr>
              <a:defRPr lang="fr-FR"/>
            </a:defPPr>
          </a:lstStyle>
          <a:p>
            <a:pPr rtl="0"/>
            <a:fld id="{294A09A9-5501-47C1-A89A-A340965A2BE2}" type="slidenum">
              <a:rPr lang="fr-FR" smtClean="0"/>
              <a:pPr rtl="0"/>
              <a:t>9</a:t>
            </a:fld>
            <a:endParaRPr lang="fr-FR"/>
          </a:p>
        </p:txBody>
      </p:sp>
    </p:spTree>
    <p:extLst>
      <p:ext uri="{BB962C8B-B14F-4D97-AF65-F5344CB8AC3E}">
        <p14:creationId xmlns:p14="http://schemas.microsoft.com/office/powerpoint/2010/main" val="2546354036"/>
      </p:ext>
    </p:extLst>
  </p:cSld>
  <p:clrMapOvr>
    <a:masterClrMapping/>
  </p:clrMapOvr>
</p:sld>
</file>

<file path=ppt/theme/theme1.xml><?xml version="1.0" encoding="utf-8"?>
<a:theme xmlns:a="http://schemas.openxmlformats.org/drawingml/2006/main" name="Thème Offic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0917_TF56410444_Win32" id="{68477A9D-C4DC-4CB2-9FCF-5CCF7CAC0EB1}" vid="{0D64B0DD-AC28-4E42-82C5-429DF2BAD0E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{54634E98-BED0-4839-BD14-7130809F995A}tf56410444_win32</Template>
  <TotalTime>564</TotalTime>
  <Words>1947</Words>
  <Application>Microsoft Office PowerPoint</Application>
  <PresentationFormat>Widescreen</PresentationFormat>
  <Paragraphs>262</Paragraphs>
  <Slides>32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Bahnschrift Light</vt:lpstr>
      <vt:lpstr>Baskerville</vt:lpstr>
      <vt:lpstr>Baskerville Old Face</vt:lpstr>
      <vt:lpstr>Calibri</vt:lpstr>
      <vt:lpstr>Consolas</vt:lpstr>
      <vt:lpstr>Gill Sans Light</vt:lpstr>
      <vt:lpstr>Gill Sans Nova</vt:lpstr>
      <vt:lpstr>Gill Sans Nova Light</vt:lpstr>
      <vt:lpstr>Wingdings</vt:lpstr>
      <vt:lpstr>Thème Office</vt:lpstr>
      <vt:lpstr>Eyes motion tracking</vt:lpstr>
      <vt:lpstr>Plan</vt:lpstr>
      <vt:lpstr>Introduction</vt:lpstr>
      <vt:lpstr>Yeux humain.</vt:lpstr>
      <vt:lpstr>PowerPoint Presentation</vt:lpstr>
      <vt:lpstr>Yeux humain.</vt:lpstr>
      <vt:lpstr>Yeux humain.</vt:lpstr>
      <vt:lpstr>Conception et fabrication</vt:lpstr>
      <vt:lpstr>Conception et fabrication</vt:lpstr>
      <vt:lpstr>Conception et fabrication</vt:lpstr>
      <vt:lpstr>Conception et fabrication</vt:lpstr>
      <vt:lpstr>Conception et fabrication</vt:lpstr>
      <vt:lpstr>Conception et fabrication</vt:lpstr>
      <vt:lpstr>Détection par une base de référence</vt:lpstr>
      <vt:lpstr>PowerPoint Presentation</vt:lpstr>
      <vt:lpstr>PowerPoint Presentation</vt:lpstr>
      <vt:lpstr>PowerPoint Presentation</vt:lpstr>
      <vt:lpstr>PowerPoint Presentation</vt:lpstr>
      <vt:lpstr>PowerPoint Presentation</vt:lpstr>
      <vt:lpstr>PowerPoint Presentation</vt:lpstr>
      <vt:lpstr>détection par algorithmes de traitement des images</vt:lpstr>
      <vt:lpstr>algorithmes de traitement des images</vt:lpstr>
      <vt:lpstr>PowerPoint Presentation</vt:lpstr>
      <vt:lpstr>PowerPoint Presentation</vt:lpstr>
      <vt:lpstr>PowerPoint Presentation</vt:lpstr>
      <vt:lpstr>PowerPoint Presentation</vt:lpstr>
      <vt:lpstr>PowerPoint Presentation</vt:lpstr>
      <vt:lpstr>PowerPoint Presentation</vt:lpstr>
      <vt:lpstr>La Comparaison entre les deux méthode. </vt:lpstr>
      <vt:lpstr>Prototype.</vt:lpstr>
      <vt:lpstr>Conclusion.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abdelkader ouhssain</dc:creator>
  <cp:lastModifiedBy>abdelkader ouhssain</cp:lastModifiedBy>
  <cp:revision>35</cp:revision>
  <dcterms:created xsi:type="dcterms:W3CDTF">2023-06-11T12:20:54Z</dcterms:created>
  <dcterms:modified xsi:type="dcterms:W3CDTF">2023-06-12T00:12:40Z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